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1" r:id="rId2"/>
    <p:sldId id="257" r:id="rId3"/>
    <p:sldId id="264" r:id="rId4"/>
    <p:sldId id="265" r:id="rId5"/>
    <p:sldId id="266" r:id="rId6"/>
    <p:sldId id="267" r:id="rId7"/>
    <p:sldId id="268" r:id="rId8"/>
    <p:sldId id="269" r:id="rId9"/>
    <p:sldId id="270" r:id="rId10"/>
    <p:sldId id="291" r:id="rId11"/>
    <p:sldId id="304" r:id="rId12"/>
    <p:sldId id="284" r:id="rId13"/>
    <p:sldId id="300" r:id="rId14"/>
    <p:sldId id="301" r:id="rId15"/>
    <p:sldId id="302" r:id="rId16"/>
    <p:sldId id="303" r:id="rId17"/>
    <p:sldId id="271" r:id="rId18"/>
    <p:sldId id="296" r:id="rId19"/>
    <p:sldId id="272" r:id="rId20"/>
    <p:sldId id="298" r:id="rId21"/>
    <p:sldId id="273" r:id="rId22"/>
    <p:sldId id="299" r:id="rId23"/>
    <p:sldId id="277" r:id="rId24"/>
    <p:sldId id="289" r:id="rId25"/>
    <p:sldId id="290" r:id="rId26"/>
    <p:sldId id="278" r:id="rId27"/>
    <p:sldId id="279" r:id="rId28"/>
    <p:sldId id="280" r:id="rId29"/>
    <p:sldId id="293" r:id="rId30"/>
    <p:sldId id="295" r:id="rId31"/>
    <p:sldId id="305" r:id="rId32"/>
    <p:sldId id="306" r:id="rId33"/>
    <p:sldId id="307" r:id="rId34"/>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J/quBvOHt7+ZxGdYeuHcg==" hashData="ylgEI2TXLRDc7vHMLix3isGxRPY="/>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1F0"/>
    <a:srgbClr val="F7EAE9"/>
    <a:srgbClr val="78B832"/>
    <a:srgbClr val="3898B2"/>
    <a:srgbClr val="F69200"/>
    <a:srgbClr val="396497"/>
    <a:srgbClr val="548123"/>
    <a:srgbClr val="705690"/>
    <a:srgbClr val="679D2B"/>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0" autoAdjust="0"/>
    <p:restoredTop sz="96429" autoAdjust="0"/>
  </p:normalViewPr>
  <p:slideViewPr>
    <p:cSldViewPr>
      <p:cViewPr>
        <p:scale>
          <a:sx n="90" d="100"/>
          <a:sy n="90" d="100"/>
        </p:scale>
        <p:origin x="-588" y="-414"/>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348"/>
          </a:xfrm>
          <a:prstGeom prst="rect">
            <a:avLst/>
          </a:prstGeom>
        </p:spPr>
        <p:txBody>
          <a:bodyPr vert="horz" lIns="94896" tIns="47448" rIns="94896" bIns="4744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5348"/>
          </a:xfrm>
          <a:prstGeom prst="rect">
            <a:avLst/>
          </a:prstGeom>
        </p:spPr>
        <p:txBody>
          <a:bodyPr vert="horz" lIns="94896" tIns="47448" rIns="94896" bIns="47448" rtlCol="0"/>
          <a:lstStyle>
            <a:lvl1pPr algn="r">
              <a:defRPr sz="1300"/>
            </a:lvl1pPr>
          </a:lstStyle>
          <a:p>
            <a:fld id="{4A89A430-4178-4E17-A0E8-68B8E832E690}" type="datetimeFigureOut">
              <a:rPr kumimoji="1" lang="ja-JP" altLang="en-US" smtClean="0"/>
              <a:t>2018/7/18</a:t>
            </a:fld>
            <a:endParaRPr kumimoji="1" lang="ja-JP" altLang="en-US"/>
          </a:p>
        </p:txBody>
      </p:sp>
      <p:sp>
        <p:nvSpPr>
          <p:cNvPr id="4" name="フッター プレースホルダー 3"/>
          <p:cNvSpPr>
            <a:spLocks noGrp="1"/>
          </p:cNvSpPr>
          <p:nvPr>
            <p:ph type="ftr" sz="quarter" idx="2"/>
          </p:nvPr>
        </p:nvSpPr>
        <p:spPr>
          <a:xfrm>
            <a:off x="0" y="9377317"/>
            <a:ext cx="2918831" cy="495347"/>
          </a:xfrm>
          <a:prstGeom prst="rect">
            <a:avLst/>
          </a:prstGeom>
        </p:spPr>
        <p:txBody>
          <a:bodyPr vert="horz" lIns="94896" tIns="47448" rIns="94896" bIns="4744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7317"/>
            <a:ext cx="2918831" cy="495347"/>
          </a:xfrm>
          <a:prstGeom prst="rect">
            <a:avLst/>
          </a:prstGeom>
        </p:spPr>
        <p:txBody>
          <a:bodyPr vert="horz" lIns="94896" tIns="47448" rIns="94896" bIns="47448" rtlCol="0" anchor="b"/>
          <a:lstStyle>
            <a:lvl1pPr algn="r">
              <a:defRPr sz="1300"/>
            </a:lvl1pPr>
          </a:lstStyle>
          <a:p>
            <a:fld id="{FEE16E33-3C47-4A73-92CD-5FBB9DE0DF75}" type="slidenum">
              <a:rPr kumimoji="1" lang="ja-JP" altLang="en-US" smtClean="0"/>
              <a:t>‹#›</a:t>
            </a:fld>
            <a:endParaRPr kumimoji="1" lang="ja-JP" altLang="en-US"/>
          </a:p>
        </p:txBody>
      </p:sp>
    </p:spTree>
    <p:extLst>
      <p:ext uri="{BB962C8B-B14F-4D97-AF65-F5344CB8AC3E}">
        <p14:creationId xmlns:p14="http://schemas.microsoft.com/office/powerpoint/2010/main" val="17311404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3633"/>
          </a:xfrm>
          <a:prstGeom prst="rect">
            <a:avLst/>
          </a:prstGeom>
        </p:spPr>
        <p:txBody>
          <a:bodyPr vert="horz" lIns="94896" tIns="47448" rIns="94896" bIns="4744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1"/>
            <a:ext cx="2918831" cy="493633"/>
          </a:xfrm>
          <a:prstGeom prst="rect">
            <a:avLst/>
          </a:prstGeom>
        </p:spPr>
        <p:txBody>
          <a:bodyPr vert="horz" lIns="94896" tIns="47448" rIns="94896" bIns="47448" rtlCol="0"/>
          <a:lstStyle>
            <a:lvl1pPr algn="r">
              <a:defRPr sz="1300"/>
            </a:lvl1pPr>
          </a:lstStyle>
          <a:p>
            <a:fld id="{204C4F5E-D8A3-4C67-B6DF-B4FE3B7B093D}" type="datetimeFigureOut">
              <a:rPr kumimoji="1" lang="ja-JP" altLang="en-US" smtClean="0"/>
              <a:t>2018/7/18</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4896" tIns="47448" rIns="94896" bIns="47448" rtlCol="0" anchor="ctr"/>
          <a:lstStyle/>
          <a:p>
            <a:endParaRPr lang="ja-JP" altLang="en-US"/>
          </a:p>
        </p:txBody>
      </p:sp>
      <p:sp>
        <p:nvSpPr>
          <p:cNvPr id="5" name="ノート プレースホルダー 4"/>
          <p:cNvSpPr>
            <a:spLocks noGrp="1"/>
          </p:cNvSpPr>
          <p:nvPr>
            <p:ph type="body" sz="quarter" idx="3"/>
          </p:nvPr>
        </p:nvSpPr>
        <p:spPr>
          <a:xfrm>
            <a:off x="673577" y="4689516"/>
            <a:ext cx="5388610" cy="4442698"/>
          </a:xfrm>
          <a:prstGeom prst="rect">
            <a:avLst/>
          </a:prstGeom>
        </p:spPr>
        <p:txBody>
          <a:bodyPr vert="horz" lIns="94896" tIns="47448" rIns="94896" bIns="4744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7"/>
            <a:ext cx="2918831" cy="493633"/>
          </a:xfrm>
          <a:prstGeom prst="rect">
            <a:avLst/>
          </a:prstGeom>
        </p:spPr>
        <p:txBody>
          <a:bodyPr vert="horz" lIns="94896" tIns="47448" rIns="94896" bIns="4744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7317"/>
            <a:ext cx="2918831" cy="493633"/>
          </a:xfrm>
          <a:prstGeom prst="rect">
            <a:avLst/>
          </a:prstGeom>
        </p:spPr>
        <p:txBody>
          <a:bodyPr vert="horz" lIns="94896" tIns="47448" rIns="94896" bIns="47448" rtlCol="0" anchor="b"/>
          <a:lstStyle>
            <a:lvl1pPr algn="r">
              <a:defRPr sz="1300"/>
            </a:lvl1pPr>
          </a:lstStyle>
          <a:p>
            <a:fld id="{989991BE-857C-4BEC-A50D-BBE84A08D132}" type="slidenum">
              <a:rPr kumimoji="1" lang="ja-JP" altLang="en-US" smtClean="0"/>
              <a:t>‹#›</a:t>
            </a:fld>
            <a:endParaRPr kumimoji="1" lang="ja-JP" altLang="en-US"/>
          </a:p>
        </p:txBody>
      </p:sp>
    </p:spTree>
    <p:extLst>
      <p:ext uri="{BB962C8B-B14F-4D97-AF65-F5344CB8AC3E}">
        <p14:creationId xmlns:p14="http://schemas.microsoft.com/office/powerpoint/2010/main" val="31474258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1</a:t>
            </a:fld>
            <a:endParaRPr kumimoji="1" lang="ja-JP" altLang="en-US"/>
          </a:p>
        </p:txBody>
      </p:sp>
    </p:spTree>
    <p:extLst>
      <p:ext uri="{BB962C8B-B14F-4D97-AF65-F5344CB8AC3E}">
        <p14:creationId xmlns:p14="http://schemas.microsoft.com/office/powerpoint/2010/main" val="363054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30</a:t>
            </a:fld>
            <a:endParaRPr kumimoji="1" lang="ja-JP" altLang="en-US"/>
          </a:p>
        </p:txBody>
      </p:sp>
    </p:spTree>
    <p:extLst>
      <p:ext uri="{BB962C8B-B14F-4D97-AF65-F5344CB8AC3E}">
        <p14:creationId xmlns:p14="http://schemas.microsoft.com/office/powerpoint/2010/main" val="420741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30974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28023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4</a:t>
            </a:fld>
            <a:endParaRPr kumimoji="1" lang="ja-JP" altLang="en-US"/>
          </a:p>
        </p:txBody>
      </p:sp>
    </p:spTree>
    <p:extLst>
      <p:ext uri="{BB962C8B-B14F-4D97-AF65-F5344CB8AC3E}">
        <p14:creationId xmlns:p14="http://schemas.microsoft.com/office/powerpoint/2010/main" val="180795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でイメージしてみます。本人を取り巻くフォーマルな社会資源です。青色は職種、オレンジ色は機関です。皆さんの働く地域で事業所の名前や各機関の担当者の方を思い浮かべてみてください。逆に「こんな機関は知らなかった」ということもあるかもしれません。どう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10</a:t>
            </a:fld>
            <a:endParaRPr kumimoji="1" lang="ja-JP" altLang="en-US"/>
          </a:p>
        </p:txBody>
      </p:sp>
    </p:spTree>
    <p:extLst>
      <p:ext uri="{BB962C8B-B14F-4D97-AF65-F5344CB8AC3E}">
        <p14:creationId xmlns:p14="http://schemas.microsoft.com/office/powerpoint/2010/main" val="338100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1063" y="733425"/>
            <a:ext cx="4895850" cy="3671888"/>
          </a:xfrm>
        </p:spPr>
      </p:sp>
      <p:sp>
        <p:nvSpPr>
          <p:cNvPr id="3" name="ノート プレースホルダ 2"/>
          <p:cNvSpPr>
            <a:spLocks noGrp="1"/>
          </p:cNvSpPr>
          <p:nvPr>
            <p:ph type="body" idx="1"/>
          </p:nvPr>
        </p:nvSpPr>
        <p:spPr/>
        <p:txBody>
          <a:bodyPr>
            <a:normAutofit/>
          </a:bodyPr>
          <a:lstStyle/>
          <a:p>
            <a:r>
              <a:rPr kumimoji="1" lang="ja-JP" altLang="en-US" dirty="0" smtClean="0"/>
              <a:t>ＷＳ</a:t>
            </a:r>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11</a:t>
            </a:fld>
            <a:endParaRPr kumimoji="1" lang="ja-JP" altLang="en-US"/>
          </a:p>
        </p:txBody>
      </p:sp>
    </p:spTree>
    <p:extLst>
      <p:ext uri="{BB962C8B-B14F-4D97-AF65-F5344CB8AC3E}">
        <p14:creationId xmlns:p14="http://schemas.microsoft.com/office/powerpoint/2010/main" val="71690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＜事例を読む＞</a:t>
            </a:r>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13</a:t>
            </a:fld>
            <a:endParaRPr kumimoji="1" lang="ja-JP" altLang="en-US"/>
          </a:p>
        </p:txBody>
      </p:sp>
    </p:spTree>
    <p:extLst>
      <p:ext uri="{BB962C8B-B14F-4D97-AF65-F5344CB8AC3E}">
        <p14:creationId xmlns:p14="http://schemas.microsoft.com/office/powerpoint/2010/main" val="301721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人を取り巻く支援者を図にしてみました。入院前は遠方に住むお兄さんと訪問看護師だけの支援でした。入院したことにより医師、看護師、ＰＳＷに出会います。病棟看護師がじっくりかかわることで本人の行動パターンや病状悪化のサインを把握できました。本人の「家で暮らしたい」という強い思いをお手伝いすることになりました。でも退院後の多飲水のリスク、支援者に病気も含めて本人のことを理解してもらえるかが大きな課題でした。本人宅近くの支援センターと連絡をとり、入院中から顔合わせをして実際に支援センターまで行って時間を過ごすことにより、スタッフとの関係づくりをしました。訪問看護師や支援センタースタッフには病棟看護師やＰＳＷが本人のことを詳しく説明します。単独での外出や外泊の実績ができる中でお兄さんも退院を認めてくれて隣人に協力をお願いしてくれました。精神症状の悪化は多飲水による身体状況悪化につながる恐れがあるため、症状悪化時は速やかに入院対応できるように院内で申し送りを徹底しました。夜間帯に本人からの相談がある場合、地域支援者では対応できないため、退院後数カ月は病棟看護師が対応してくれることになりました。また、外来通院時に外来看護師やＰＳＷと面談して変化があれば地域支援者と共有できるような仕組みを作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14</a:t>
            </a:fld>
            <a:endParaRPr kumimoji="1" lang="ja-JP" altLang="en-US"/>
          </a:p>
        </p:txBody>
      </p:sp>
    </p:spTree>
    <p:extLst>
      <p:ext uri="{BB962C8B-B14F-4D97-AF65-F5344CB8AC3E}">
        <p14:creationId xmlns:p14="http://schemas.microsoft.com/office/powerpoint/2010/main" val="144603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16</a:t>
            </a:fld>
            <a:endParaRPr kumimoji="1" lang="ja-JP" altLang="en-US"/>
          </a:p>
        </p:txBody>
      </p:sp>
    </p:spTree>
    <p:extLst>
      <p:ext uri="{BB962C8B-B14F-4D97-AF65-F5344CB8AC3E}">
        <p14:creationId xmlns:p14="http://schemas.microsoft.com/office/powerpoint/2010/main" val="266056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手の事情がわからないが故に連携がうまくいかないこともあります。精神科病院に入院を依頼する時にこんなやりとりをしたことはありませんか？地域包括の職員さんはどうしようもなくて入院依頼をしていますが、病院ＰＳＷはこんな返事です。実は精神科病院への入院は精神保健福祉法という法律で定められたいくつかの条件があります。本人が入院に同意していなかったり、本人に判断能力が無いと医師が判断した場合は、医療保護入院という入院形態をとります。この入院形態をとる時は同意者に本人を入院させることを了解してもらわなければなりません。同意者は基本的には</a:t>
            </a:r>
            <a:r>
              <a:rPr kumimoji="1" lang="en-US" altLang="ja-JP" dirty="0" smtClean="0"/>
              <a:t>3</a:t>
            </a:r>
            <a:r>
              <a:rPr kumimoji="1" lang="ja-JP" altLang="en-US" dirty="0" smtClean="0"/>
              <a:t>親等内の直系血族や成年後見人しかなれません。・・・という具合に法律の定めがあるのです。でも地域側からしたらそんなこと知りませんよね。こんなに切羽詰った状況で「同意者って何？」となるわけです。</a:t>
            </a:r>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24</a:t>
            </a:fld>
            <a:endParaRPr kumimoji="1" lang="ja-JP" altLang="en-US"/>
          </a:p>
        </p:txBody>
      </p:sp>
    </p:spTree>
    <p:extLst>
      <p:ext uri="{BB962C8B-B14F-4D97-AF65-F5344CB8AC3E}">
        <p14:creationId xmlns:p14="http://schemas.microsoft.com/office/powerpoint/2010/main" val="409864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逆もありきです。病院ＰＳＷは要支援</a:t>
            </a:r>
            <a:r>
              <a:rPr kumimoji="1" lang="en-US" altLang="ja-JP" dirty="0" smtClean="0"/>
              <a:t>1</a:t>
            </a:r>
            <a:r>
              <a:rPr kumimoji="1" lang="ja-JP" altLang="en-US" dirty="0" smtClean="0"/>
              <a:t>でこれだけのサービスが利用できると思い込んでいます。ＰＳＷが働く現場は医療現場であり、介護保険制度の仕組みを知らないわけです。ケアマネージャーからすれば「なんでこんなこと知らないの？」というレベルですが、先ほどの精神科病院への入院も立場が逆だと同じ感覚です。互いの機関の事情を知らないが故に連携がうまくいかないことがでてきます。これは互いをよく知るということで解消できる問題ですね。</a:t>
            </a:r>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t>25</a:t>
            </a:fld>
            <a:endParaRPr kumimoji="1" lang="ja-JP" altLang="en-US"/>
          </a:p>
        </p:txBody>
      </p:sp>
    </p:spTree>
    <p:extLst>
      <p:ext uri="{BB962C8B-B14F-4D97-AF65-F5344CB8AC3E}">
        <p14:creationId xmlns:p14="http://schemas.microsoft.com/office/powerpoint/2010/main" val="419339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C9994AB-A1C2-4EFC-AD1A-EA690F77618A}"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662606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B01D74-38B7-48ED-B0DF-E42D7ED53176}"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370886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36CD37-F289-45BD-B00D-346AAE561820}"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348604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470BB9-FF7E-4726-8AD3-C4449FD5118B}"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2400">
                <a:solidFill>
                  <a:schemeClr val="tx1"/>
                </a:solidFill>
                <a:latin typeface="ＭＳ Ｐゴシック" panose="020B0600070205080204" pitchFamily="50" charset="-128"/>
                <a:ea typeface="ＭＳ Ｐゴシック" panose="020B0600070205080204" pitchFamily="50" charset="-128"/>
              </a:defRPr>
            </a:lvl1pPr>
          </a:lstStyle>
          <a:p>
            <a:fld id="{735792B8-4907-4832-B6DB-FFDFB2776905}" type="slidenum">
              <a:rPr lang="ja-JP" altLang="en-US" smtClean="0"/>
              <a:pPr/>
              <a:t>‹#›</a:t>
            </a:fld>
            <a:endParaRPr lang="ja-JP" altLang="en-US" dirty="0"/>
          </a:p>
        </p:txBody>
      </p:sp>
    </p:spTree>
    <p:extLst>
      <p:ext uri="{BB962C8B-B14F-4D97-AF65-F5344CB8AC3E}">
        <p14:creationId xmlns:p14="http://schemas.microsoft.com/office/powerpoint/2010/main" val="107303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C81E8D-CF06-4183-9474-A5695DB85DF1}"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324390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408EAE5-E6DE-472D-B068-F325C8C9A365}" type="datetime1">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343799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D4849D3-87C5-4701-AF0D-E3078B4B211A}" type="datetime1">
              <a:rPr kumimoji="1" lang="ja-JP" altLang="en-US" smtClean="0"/>
              <a:t>2018/7/18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265863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0E8D7C4-FEE3-49A5-BBC4-758418200131}" type="datetime1">
              <a:rPr kumimoji="1" lang="ja-JP" altLang="en-US" smtClean="0"/>
              <a:t>2018/7/18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400299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817A7E-C793-42CE-935F-E0D43AF57B29}" type="datetime1">
              <a:rPr kumimoji="1" lang="ja-JP" altLang="en-US" smtClean="0"/>
              <a:t>2018/7/18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190574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5980CE-5D07-46E8-8F71-BD8414D6AD53}" type="datetime1">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73743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38BCF0B-0BB9-4A5A-8B65-3371580592AA}" type="datetime1">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48901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D6CD8-3086-4AA4-9167-65E34B25F108}" type="datetime1">
              <a:rPr kumimoji="1" lang="ja-JP" altLang="en-US" smtClean="0"/>
              <a:t>2018/7/18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792B8-4907-4832-B6DB-FFDFB2776905}" type="slidenum">
              <a:rPr kumimoji="1" lang="ja-JP" altLang="en-US" smtClean="0"/>
              <a:t>‹#›</a:t>
            </a:fld>
            <a:endParaRPr kumimoji="1" lang="ja-JP" altLang="en-US"/>
          </a:p>
        </p:txBody>
      </p:sp>
    </p:spTree>
    <p:extLst>
      <p:ext uri="{BB962C8B-B14F-4D97-AF65-F5344CB8AC3E}">
        <p14:creationId xmlns:p14="http://schemas.microsoft.com/office/powerpoint/2010/main" val="2067357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18" Type="http://schemas.openxmlformats.org/officeDocument/2006/relationships/image" Target="../media/image22.wmf"/><Relationship Id="rId26" Type="http://schemas.openxmlformats.org/officeDocument/2006/relationships/image" Target="../media/image30.wmf"/><Relationship Id="rId3" Type="http://schemas.openxmlformats.org/officeDocument/2006/relationships/image" Target="../media/image7.png"/><Relationship Id="rId21" Type="http://schemas.openxmlformats.org/officeDocument/2006/relationships/image" Target="../media/image25.wmf"/><Relationship Id="rId7" Type="http://schemas.openxmlformats.org/officeDocument/2006/relationships/image" Target="../media/image11.png"/><Relationship Id="rId12" Type="http://schemas.openxmlformats.org/officeDocument/2006/relationships/image" Target="../media/image16.wmf"/><Relationship Id="rId17" Type="http://schemas.openxmlformats.org/officeDocument/2006/relationships/image" Target="../media/image21.wmf"/><Relationship Id="rId25" Type="http://schemas.openxmlformats.org/officeDocument/2006/relationships/image" Target="../media/image29.wmf"/><Relationship Id="rId2" Type="http://schemas.openxmlformats.org/officeDocument/2006/relationships/notesSlide" Target="../notesSlides/notesSlide4.xml"/><Relationship Id="rId16" Type="http://schemas.openxmlformats.org/officeDocument/2006/relationships/image" Target="../media/image20.wmf"/><Relationship Id="rId20"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image" Target="../media/image15.wmf"/><Relationship Id="rId24" Type="http://schemas.openxmlformats.org/officeDocument/2006/relationships/image" Target="../media/image28.wmf"/><Relationship Id="rId5" Type="http://schemas.openxmlformats.org/officeDocument/2006/relationships/image" Target="../media/image9.wmf"/><Relationship Id="rId15" Type="http://schemas.openxmlformats.org/officeDocument/2006/relationships/image" Target="../media/image19.wmf"/><Relationship Id="rId23" Type="http://schemas.openxmlformats.org/officeDocument/2006/relationships/image" Target="../media/image27.wmf"/><Relationship Id="rId10" Type="http://schemas.openxmlformats.org/officeDocument/2006/relationships/image" Target="../media/image14.wmf"/><Relationship Id="rId19" Type="http://schemas.openxmlformats.org/officeDocument/2006/relationships/image" Target="../media/image23.wmf"/><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wmf"/><Relationship Id="rId22" Type="http://schemas.openxmlformats.org/officeDocument/2006/relationships/image" Target="../media/image26.wmf"/><Relationship Id="rId27" Type="http://schemas.openxmlformats.org/officeDocument/2006/relationships/image" Target="../media/image31.wmf"/></Relationships>
</file>

<file path=ppt/slides/_rels/slide12.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3.gif"/><Relationship Id="rId18" Type="http://schemas.openxmlformats.org/officeDocument/2006/relationships/image" Target="../media/image48.w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2.gif"/><Relationship Id="rId17" Type="http://schemas.openxmlformats.org/officeDocument/2006/relationships/image" Target="../media/image47.png"/><Relationship Id="rId2" Type="http://schemas.openxmlformats.org/officeDocument/2006/relationships/image" Target="../media/image32.jpeg"/><Relationship Id="rId16" Type="http://schemas.openxmlformats.org/officeDocument/2006/relationships/image" Target="../media/image46.wmf"/><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5" Type="http://schemas.openxmlformats.org/officeDocument/2006/relationships/image" Target="../media/image45.wmf"/><Relationship Id="rId10" Type="http://schemas.openxmlformats.org/officeDocument/2006/relationships/image" Target="../media/image40.wmf"/><Relationship Id="rId19" Type="http://schemas.openxmlformats.org/officeDocument/2006/relationships/image" Target="../media/image49.wmf"/><Relationship Id="rId4" Type="http://schemas.openxmlformats.org/officeDocument/2006/relationships/image" Target="../media/image34.wmf"/><Relationship Id="rId9" Type="http://schemas.openxmlformats.org/officeDocument/2006/relationships/image" Target="../media/image39.wmf"/><Relationship Id="rId14" Type="http://schemas.openxmlformats.org/officeDocument/2006/relationships/image" Target="../media/image44.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latin typeface="+mn-ea"/>
                <a:ea typeface="+mn-ea"/>
              </a:rPr>
              <a:t>1</a:t>
            </a:fld>
            <a:endParaRPr kumimoji="1" lang="ja-JP" altLang="en-US" dirty="0">
              <a:latin typeface="+mn-ea"/>
              <a:ea typeface="+mn-ea"/>
            </a:endParaRPr>
          </a:p>
        </p:txBody>
      </p:sp>
      <p:sp>
        <p:nvSpPr>
          <p:cNvPr id="5" name="タイトル 1"/>
          <p:cNvSpPr>
            <a:spLocks noGrp="1"/>
          </p:cNvSpPr>
          <p:nvPr>
            <p:ph idx="1"/>
          </p:nvPr>
        </p:nvSpPr>
        <p:spPr>
          <a:xfrm>
            <a:off x="720000" y="1440000"/>
            <a:ext cx="7920000" cy="4824536"/>
          </a:xfrm>
        </p:spPr>
        <p:txBody>
          <a:bodyPr>
            <a:normAutofit/>
          </a:bodyPr>
          <a:lstStyle/>
          <a:p>
            <a:pPr marL="0" indent="0" algn="l">
              <a:buNone/>
            </a:pPr>
            <a:r>
              <a:rPr lang="en-US" altLang="ja-JP" sz="4000" dirty="0" smtClean="0">
                <a:latin typeface="ＭＳ Ｐゴシック" panose="020B0600070205080204" pitchFamily="50" charset="-128"/>
                <a:ea typeface="ＭＳ Ｐゴシック" panose="020B0600070205080204" pitchFamily="50" charset="-128"/>
              </a:rPr>
              <a:t>【 </a:t>
            </a:r>
            <a:r>
              <a:rPr lang="ja-JP" altLang="en-US" sz="4000" dirty="0" smtClean="0">
                <a:latin typeface="ＭＳ Ｐゴシック" panose="020B0600070205080204" pitchFamily="50" charset="-128"/>
              </a:rPr>
              <a:t>講義５ </a:t>
            </a:r>
            <a:r>
              <a:rPr lang="en-US" altLang="ja-JP" sz="4000" dirty="0" smtClean="0">
                <a:latin typeface="ＭＳ Ｐゴシック" panose="020B0600070205080204" pitchFamily="50" charset="-128"/>
                <a:ea typeface="ＭＳ Ｐゴシック" panose="020B0600070205080204" pitchFamily="50" charset="-128"/>
              </a:rPr>
              <a:t>】</a:t>
            </a:r>
            <a:br>
              <a:rPr lang="en-US" altLang="ja-JP" sz="4000" dirty="0" smtClean="0">
                <a:latin typeface="ＭＳ Ｐゴシック" panose="020B0600070205080204" pitchFamily="50" charset="-128"/>
                <a:ea typeface="ＭＳ Ｐゴシック" panose="020B0600070205080204" pitchFamily="50" charset="-128"/>
              </a:rPr>
            </a:br>
            <a:r>
              <a:rPr lang="en-US" altLang="ja-JP" sz="4000" dirty="0" smtClean="0">
                <a:latin typeface="ＭＳ Ｐゴシック" panose="020B0600070205080204" pitchFamily="50" charset="-128"/>
                <a:ea typeface="ＭＳ Ｐゴシック" panose="020B0600070205080204" pitchFamily="50" charset="-128"/>
              </a:rPr>
              <a:t/>
            </a:r>
            <a:br>
              <a:rPr lang="en-US" altLang="ja-JP" sz="4000" dirty="0" smtClean="0">
                <a:latin typeface="ＭＳ Ｐゴシック" panose="020B0600070205080204" pitchFamily="50" charset="-128"/>
                <a:ea typeface="ＭＳ Ｐゴシック" panose="020B0600070205080204" pitchFamily="50" charset="-128"/>
              </a:rPr>
            </a:br>
            <a:r>
              <a:rPr lang="ja-JP" altLang="en-US" sz="4000" dirty="0" smtClean="0">
                <a:latin typeface="ＭＳ Ｐゴシック" panose="020B0600070205080204" pitchFamily="50" charset="-128"/>
              </a:rPr>
              <a:t>社会資源と連携、家族支援</a:t>
            </a:r>
            <a:r>
              <a:rPr lang="ja-JP" altLang="en-US" sz="3300" dirty="0" smtClean="0">
                <a:latin typeface="ＭＳ Ｐゴシック" panose="020B0600070205080204" pitchFamily="50" charset="-128"/>
                <a:ea typeface="ＭＳ Ｐゴシック" panose="020B0600070205080204" pitchFamily="50" charset="-128"/>
              </a:rPr>
              <a:t>　</a:t>
            </a:r>
            <a:r>
              <a:rPr lang="en-US" altLang="ja-JP" sz="3300" dirty="0" smtClean="0">
                <a:latin typeface="ＭＳ Ｐゴシック" panose="020B0600070205080204" pitchFamily="50" charset="-128"/>
                <a:ea typeface="ＭＳ Ｐゴシック" panose="020B0600070205080204" pitchFamily="50" charset="-128"/>
              </a:rPr>
              <a:t/>
            </a:r>
            <a:br>
              <a:rPr lang="en-US" altLang="ja-JP" sz="3300" dirty="0" smtClean="0">
                <a:latin typeface="ＭＳ Ｐゴシック" panose="020B0600070205080204" pitchFamily="50" charset="-128"/>
                <a:ea typeface="ＭＳ Ｐゴシック" panose="020B0600070205080204" pitchFamily="50" charset="-128"/>
              </a:rPr>
            </a:br>
            <a:r>
              <a:rPr lang="en-US" altLang="ja-JP" sz="3300" dirty="0">
                <a:latin typeface="ＭＳ Ｐゴシック" panose="020B0600070205080204" pitchFamily="50" charset="-128"/>
                <a:ea typeface="ＭＳ Ｐゴシック" panose="020B0600070205080204" pitchFamily="50" charset="-128"/>
              </a:rPr>
              <a:t/>
            </a:r>
            <a:br>
              <a:rPr lang="en-US" altLang="ja-JP" sz="3300" dirty="0">
                <a:latin typeface="ＭＳ Ｐゴシック" panose="020B0600070205080204" pitchFamily="50" charset="-128"/>
                <a:ea typeface="ＭＳ Ｐゴシック" panose="020B0600070205080204" pitchFamily="50" charset="-128"/>
              </a:rPr>
            </a:br>
            <a:r>
              <a:rPr lang="en-US" altLang="ja-JP" sz="3300" dirty="0" smtClean="0">
                <a:latin typeface="ＭＳ Ｐゴシック" panose="020B0600070205080204" pitchFamily="50" charset="-128"/>
                <a:ea typeface="ＭＳ Ｐゴシック" panose="020B0600070205080204" pitchFamily="50" charset="-128"/>
              </a:rPr>
              <a:t> </a:t>
            </a:r>
            <a:endParaRPr kumimoji="1" lang="ja-JP" altLang="en-US" sz="33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589217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332656"/>
            <a:ext cx="8686800" cy="551117"/>
          </a:xfrm>
        </p:spPr>
        <p:txBody>
          <a:bodyPr anchor="t" anchorCtr="0">
            <a:noAutofit/>
          </a:bodyPr>
          <a:lstStyle/>
          <a:p>
            <a:pPr>
              <a:defRPr/>
            </a:pPr>
            <a:r>
              <a:rPr lang="ja-JP" altLang="en-US" sz="3600" u="sng" dirty="0">
                <a:solidFill>
                  <a:srgbClr val="008000"/>
                </a:solidFill>
                <a:effectLst>
                  <a:outerShdw blurRad="38100" dist="38100" dir="2700000" algn="tl">
                    <a:srgbClr val="C0C0C0"/>
                  </a:outerShdw>
                </a:effectLst>
              </a:rPr>
              <a:t>精神障害者を取り巻くフォーマルな社会資源</a:t>
            </a:r>
          </a:p>
        </p:txBody>
      </p:sp>
      <p:sp>
        <p:nvSpPr>
          <p:cNvPr id="4" name="円/楕円 3"/>
          <p:cNvSpPr/>
          <p:nvPr/>
        </p:nvSpPr>
        <p:spPr>
          <a:xfrm>
            <a:off x="2930695" y="2889022"/>
            <a:ext cx="1440000" cy="1368000"/>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n-ea"/>
              </a:rPr>
              <a:t>本　人</a:t>
            </a:r>
            <a:endParaRPr kumimoji="1" lang="ja-JP" altLang="en-US" dirty="0">
              <a:latin typeface="+mn-ea"/>
            </a:endParaRPr>
          </a:p>
        </p:txBody>
      </p:sp>
      <p:sp>
        <p:nvSpPr>
          <p:cNvPr id="5" name="円/楕円 4"/>
          <p:cNvSpPr/>
          <p:nvPr/>
        </p:nvSpPr>
        <p:spPr>
          <a:xfrm>
            <a:off x="2930053" y="5628073"/>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n-ea"/>
              </a:rPr>
              <a:t>宿泊型自立訓練施設</a:t>
            </a:r>
            <a:endParaRPr kumimoji="1" lang="ja-JP" altLang="en-US" sz="1200" b="1" dirty="0">
              <a:latin typeface="+mn-ea"/>
            </a:endParaRPr>
          </a:p>
        </p:txBody>
      </p:sp>
      <p:sp>
        <p:nvSpPr>
          <p:cNvPr id="6" name="円/楕円 5"/>
          <p:cNvSpPr/>
          <p:nvPr/>
        </p:nvSpPr>
        <p:spPr>
          <a:xfrm>
            <a:off x="4504020" y="5152073"/>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n-ea"/>
              </a:rPr>
              <a:t>生活訓練施設</a:t>
            </a:r>
            <a:endParaRPr kumimoji="1" lang="ja-JP" altLang="en-US" sz="1400" dirty="0">
              <a:latin typeface="+mn-ea"/>
            </a:endParaRPr>
          </a:p>
        </p:txBody>
      </p:sp>
      <p:sp>
        <p:nvSpPr>
          <p:cNvPr id="13" name="円/楕円 12"/>
          <p:cNvSpPr/>
          <p:nvPr/>
        </p:nvSpPr>
        <p:spPr>
          <a:xfrm>
            <a:off x="2486551" y="2123160"/>
            <a:ext cx="1080000" cy="714380"/>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訪問</a:t>
            </a:r>
            <a:r>
              <a:rPr kumimoji="1" lang="en-US" altLang="ja-JP" sz="1200" b="1" dirty="0" smtClean="0"/>
              <a:t>Ns</a:t>
            </a:r>
            <a:endParaRPr kumimoji="1" lang="ja-JP" altLang="en-US" sz="1200" b="1" dirty="0"/>
          </a:p>
        </p:txBody>
      </p:sp>
      <p:sp>
        <p:nvSpPr>
          <p:cNvPr id="14" name="円/楕円 13"/>
          <p:cNvSpPr/>
          <p:nvPr/>
        </p:nvSpPr>
        <p:spPr>
          <a:xfrm>
            <a:off x="621820" y="4757424"/>
            <a:ext cx="1800000" cy="648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n-ea"/>
              </a:rPr>
              <a:t>グループホーム</a:t>
            </a:r>
            <a:endParaRPr kumimoji="1" lang="ja-JP" altLang="en-US" sz="1200" b="1" dirty="0">
              <a:latin typeface="+mn-ea"/>
            </a:endParaRPr>
          </a:p>
        </p:txBody>
      </p:sp>
      <p:sp>
        <p:nvSpPr>
          <p:cNvPr id="15" name="円/楕円 14"/>
          <p:cNvSpPr/>
          <p:nvPr/>
        </p:nvSpPr>
        <p:spPr>
          <a:xfrm>
            <a:off x="928662" y="2786058"/>
            <a:ext cx="1800000" cy="792000"/>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相談支援専門員</a:t>
            </a:r>
            <a:endParaRPr kumimoji="1" lang="ja-JP" altLang="en-US" sz="1200" b="1" dirty="0"/>
          </a:p>
        </p:txBody>
      </p:sp>
      <p:sp>
        <p:nvSpPr>
          <p:cNvPr id="16" name="円/楕円 15"/>
          <p:cNvSpPr/>
          <p:nvPr/>
        </p:nvSpPr>
        <p:spPr>
          <a:xfrm>
            <a:off x="621820" y="2064990"/>
            <a:ext cx="1800000" cy="648000"/>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n-ea"/>
              </a:rPr>
              <a:t>ヘルパー</a:t>
            </a:r>
            <a:endParaRPr kumimoji="1" lang="ja-JP" altLang="en-US" sz="1400" b="1" dirty="0">
              <a:latin typeface="+mn-ea"/>
            </a:endParaRPr>
          </a:p>
        </p:txBody>
      </p:sp>
      <p:sp>
        <p:nvSpPr>
          <p:cNvPr id="17" name="円/楕円 16"/>
          <p:cNvSpPr/>
          <p:nvPr/>
        </p:nvSpPr>
        <p:spPr>
          <a:xfrm>
            <a:off x="6347978" y="2887440"/>
            <a:ext cx="1800000" cy="648000"/>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n-ea"/>
              </a:rPr>
              <a:t>保健所相談員</a:t>
            </a:r>
            <a:endParaRPr kumimoji="1" lang="ja-JP" altLang="en-US" sz="1200" b="1" dirty="0">
              <a:latin typeface="+mn-ea"/>
            </a:endParaRPr>
          </a:p>
        </p:txBody>
      </p:sp>
      <p:sp>
        <p:nvSpPr>
          <p:cNvPr id="18" name="円/楕円 17"/>
          <p:cNvSpPr/>
          <p:nvPr/>
        </p:nvSpPr>
        <p:spPr>
          <a:xfrm>
            <a:off x="2713128" y="4333437"/>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n-ea"/>
              </a:rPr>
              <a:t>地域活動支援センター</a:t>
            </a:r>
            <a:endParaRPr kumimoji="1" lang="ja-JP" altLang="en-US" sz="1400" dirty="0">
              <a:latin typeface="+mn-ea"/>
            </a:endParaRPr>
          </a:p>
        </p:txBody>
      </p:sp>
      <p:sp>
        <p:nvSpPr>
          <p:cNvPr id="19" name="円/楕円 18"/>
          <p:cNvSpPr/>
          <p:nvPr/>
        </p:nvSpPr>
        <p:spPr>
          <a:xfrm>
            <a:off x="6570469" y="4485371"/>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n-ea"/>
              </a:rPr>
              <a:t>就業・生活支援センター</a:t>
            </a:r>
            <a:endParaRPr kumimoji="1" lang="ja-JP" altLang="en-US" sz="1200" b="1" dirty="0">
              <a:latin typeface="+mn-ea"/>
            </a:endParaRPr>
          </a:p>
        </p:txBody>
      </p:sp>
      <p:sp>
        <p:nvSpPr>
          <p:cNvPr id="20" name="円/楕円 19"/>
          <p:cNvSpPr/>
          <p:nvPr/>
        </p:nvSpPr>
        <p:spPr>
          <a:xfrm>
            <a:off x="6410385" y="5620634"/>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n-ea"/>
              </a:rPr>
              <a:t>就労訓練事業所</a:t>
            </a:r>
            <a:endParaRPr kumimoji="1" lang="ja-JP" altLang="en-US" sz="1200" b="1" dirty="0">
              <a:latin typeface="+mn-ea"/>
            </a:endParaRPr>
          </a:p>
        </p:txBody>
      </p:sp>
      <p:sp>
        <p:nvSpPr>
          <p:cNvPr id="21" name="円/楕円 20"/>
          <p:cNvSpPr/>
          <p:nvPr/>
        </p:nvSpPr>
        <p:spPr>
          <a:xfrm>
            <a:off x="3871125" y="2219930"/>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n-ea"/>
              </a:rPr>
              <a:t>介護保険</a:t>
            </a:r>
            <a:r>
              <a:rPr lang="ja-JP" altLang="en-US" sz="1200" b="1" dirty="0" smtClean="0">
                <a:latin typeface="+mn-ea"/>
              </a:rPr>
              <a:t>関係</a:t>
            </a:r>
            <a:endParaRPr lang="en-US" altLang="ja-JP" sz="1200" b="1" dirty="0" smtClean="0">
              <a:latin typeface="+mn-ea"/>
            </a:endParaRPr>
          </a:p>
          <a:p>
            <a:pPr algn="ctr"/>
            <a:r>
              <a:rPr lang="ja-JP" altLang="en-US" sz="1200" b="1" dirty="0" smtClean="0">
                <a:latin typeface="+mn-ea"/>
              </a:rPr>
              <a:t>入所</a:t>
            </a:r>
            <a:r>
              <a:rPr lang="ja-JP" altLang="en-US" sz="1200" b="1" dirty="0">
                <a:latin typeface="+mn-ea"/>
              </a:rPr>
              <a:t>施設</a:t>
            </a:r>
          </a:p>
        </p:txBody>
      </p:sp>
      <p:sp>
        <p:nvSpPr>
          <p:cNvPr id="22" name="円/楕円 21"/>
          <p:cNvSpPr/>
          <p:nvPr/>
        </p:nvSpPr>
        <p:spPr>
          <a:xfrm>
            <a:off x="6705327" y="3609022"/>
            <a:ext cx="1800000" cy="648000"/>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n-ea"/>
              </a:rPr>
              <a:t>生活保護</a:t>
            </a:r>
            <a:r>
              <a:rPr kumimoji="1" lang="en-US" altLang="ja-JP" sz="1200" b="1" dirty="0" err="1" smtClean="0">
                <a:latin typeface="+mn-ea"/>
              </a:rPr>
              <a:t>Wr</a:t>
            </a:r>
            <a:endParaRPr kumimoji="1" lang="ja-JP" altLang="en-US" sz="1200" b="1" dirty="0">
              <a:latin typeface="+mn-ea"/>
            </a:endParaRPr>
          </a:p>
        </p:txBody>
      </p:sp>
      <p:sp>
        <p:nvSpPr>
          <p:cNvPr id="23" name="円/楕円 22"/>
          <p:cNvSpPr/>
          <p:nvPr/>
        </p:nvSpPr>
        <p:spPr>
          <a:xfrm>
            <a:off x="1673423" y="1358140"/>
            <a:ext cx="1800000" cy="648000"/>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n-ea"/>
              </a:rPr>
              <a:t>ケアマネジャー</a:t>
            </a:r>
            <a:endParaRPr kumimoji="1" lang="ja-JP" altLang="en-US" sz="1200" b="1" dirty="0">
              <a:latin typeface="+mn-ea"/>
            </a:endParaRPr>
          </a:p>
        </p:txBody>
      </p:sp>
      <p:sp>
        <p:nvSpPr>
          <p:cNvPr id="24" name="円/楕円 23"/>
          <p:cNvSpPr/>
          <p:nvPr/>
        </p:nvSpPr>
        <p:spPr>
          <a:xfrm>
            <a:off x="840424" y="5628073"/>
            <a:ext cx="1800000" cy="622453"/>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n-ea"/>
              </a:rPr>
              <a:t>生活介護</a:t>
            </a:r>
            <a:endParaRPr kumimoji="1" lang="ja-JP" altLang="en-US" sz="1400" dirty="0">
              <a:latin typeface="+mn-ea"/>
            </a:endParaRPr>
          </a:p>
        </p:txBody>
      </p:sp>
      <p:sp>
        <p:nvSpPr>
          <p:cNvPr id="25" name="円/楕円 24"/>
          <p:cNvSpPr/>
          <p:nvPr/>
        </p:nvSpPr>
        <p:spPr>
          <a:xfrm>
            <a:off x="4715161" y="4202073"/>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n-ea"/>
              </a:rPr>
              <a:t>地域包括支援</a:t>
            </a:r>
            <a:endParaRPr kumimoji="1" lang="en-US" altLang="ja-JP" sz="1200" b="1" dirty="0" smtClean="0">
              <a:latin typeface="+mn-ea"/>
            </a:endParaRPr>
          </a:p>
          <a:p>
            <a:pPr algn="ctr"/>
            <a:r>
              <a:rPr kumimoji="1" lang="ja-JP" altLang="en-US" sz="1200" b="1" dirty="0" smtClean="0">
                <a:latin typeface="+mn-ea"/>
              </a:rPr>
              <a:t>センター</a:t>
            </a:r>
            <a:endParaRPr kumimoji="1" lang="ja-JP" altLang="en-US" sz="1200" b="1" dirty="0">
              <a:latin typeface="+mn-ea"/>
            </a:endParaRPr>
          </a:p>
        </p:txBody>
      </p:sp>
      <p:sp>
        <p:nvSpPr>
          <p:cNvPr id="26" name="円/楕円 25"/>
          <p:cNvSpPr/>
          <p:nvPr/>
        </p:nvSpPr>
        <p:spPr>
          <a:xfrm>
            <a:off x="1024073" y="3763047"/>
            <a:ext cx="1800000" cy="792000"/>
          </a:xfrm>
          <a:prstGeom prst="ellipse">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n-ea"/>
              </a:rPr>
              <a:t>社会福祉協議会</a:t>
            </a:r>
            <a:endParaRPr kumimoji="1" lang="ja-JP" altLang="en-US" sz="1200" b="1" dirty="0">
              <a:latin typeface="+mn-ea"/>
            </a:endParaRPr>
          </a:p>
        </p:txBody>
      </p:sp>
      <p:grpSp>
        <p:nvGrpSpPr>
          <p:cNvPr id="31" name="グループ化 30"/>
          <p:cNvGrpSpPr/>
          <p:nvPr/>
        </p:nvGrpSpPr>
        <p:grpSpPr>
          <a:xfrm>
            <a:off x="5458028" y="1327923"/>
            <a:ext cx="2592288" cy="1661314"/>
            <a:chOff x="6187768" y="1167591"/>
            <a:chExt cx="2592288" cy="1661314"/>
          </a:xfrm>
          <a:scene3d>
            <a:camera prst="orthographicFront">
              <a:rot lat="0" lon="0" rev="0"/>
            </a:camera>
            <a:lightRig rig="contrasting" dir="t">
              <a:rot lat="0" lon="0" rev="7800000"/>
            </a:lightRig>
          </a:scene3d>
        </p:grpSpPr>
        <p:sp>
          <p:nvSpPr>
            <p:cNvPr id="7" name="円/楕円 6"/>
            <p:cNvSpPr/>
            <p:nvPr/>
          </p:nvSpPr>
          <p:spPr>
            <a:xfrm>
              <a:off x="7567605" y="2214554"/>
              <a:ext cx="720000" cy="360000"/>
            </a:xfrm>
            <a:prstGeom prst="ellipse">
              <a:avLst/>
            </a:prstGeom>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CP</a:t>
              </a:r>
              <a:endParaRPr kumimoji="1" lang="ja-JP" altLang="en-US" dirty="0"/>
            </a:p>
          </p:txBody>
        </p:sp>
        <p:sp>
          <p:nvSpPr>
            <p:cNvPr id="8" name="円/楕円 7"/>
            <p:cNvSpPr/>
            <p:nvPr/>
          </p:nvSpPr>
          <p:spPr>
            <a:xfrm>
              <a:off x="6608315" y="1334213"/>
              <a:ext cx="720000" cy="360000"/>
            </a:xfrm>
            <a:prstGeom prst="ellipse">
              <a:avLst/>
            </a:prstGeom>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Dr</a:t>
              </a:r>
              <a:endParaRPr kumimoji="1" lang="ja-JP" altLang="en-US" dirty="0"/>
            </a:p>
          </p:txBody>
        </p:sp>
        <p:sp>
          <p:nvSpPr>
            <p:cNvPr id="9" name="円/楕円 8"/>
            <p:cNvSpPr/>
            <p:nvPr/>
          </p:nvSpPr>
          <p:spPr>
            <a:xfrm>
              <a:off x="7483912" y="1728871"/>
              <a:ext cx="900000" cy="468000"/>
            </a:xfrm>
            <a:prstGeom prst="ellipse">
              <a:avLst/>
            </a:prstGeom>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PSW</a:t>
              </a:r>
              <a:endParaRPr kumimoji="1" lang="ja-JP" altLang="en-US" sz="1600" dirty="0"/>
            </a:p>
          </p:txBody>
        </p:sp>
        <p:sp>
          <p:nvSpPr>
            <p:cNvPr id="10" name="円/楕円 9"/>
            <p:cNvSpPr/>
            <p:nvPr/>
          </p:nvSpPr>
          <p:spPr>
            <a:xfrm>
              <a:off x="7320125" y="1340492"/>
              <a:ext cx="720000" cy="360000"/>
            </a:xfrm>
            <a:prstGeom prst="ellipse">
              <a:avLst/>
            </a:prstGeom>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Ns</a:t>
              </a:r>
              <a:endParaRPr kumimoji="1" lang="ja-JP" altLang="en-US" dirty="0"/>
            </a:p>
          </p:txBody>
        </p:sp>
        <p:sp>
          <p:nvSpPr>
            <p:cNvPr id="11" name="円/楕円 10"/>
            <p:cNvSpPr/>
            <p:nvPr/>
          </p:nvSpPr>
          <p:spPr>
            <a:xfrm>
              <a:off x="6778594" y="2178835"/>
              <a:ext cx="792000" cy="360000"/>
            </a:xfrm>
            <a:prstGeom prst="ellipse">
              <a:avLst/>
            </a:prstGeom>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OTR</a:t>
              </a:r>
              <a:endParaRPr kumimoji="1" lang="ja-JP" altLang="en-US" sz="1600" dirty="0"/>
            </a:p>
          </p:txBody>
        </p:sp>
        <p:sp>
          <p:nvSpPr>
            <p:cNvPr id="12" name="円/楕円 11"/>
            <p:cNvSpPr/>
            <p:nvPr/>
          </p:nvSpPr>
          <p:spPr>
            <a:xfrm>
              <a:off x="6444208" y="1671825"/>
              <a:ext cx="1080000" cy="468000"/>
            </a:xfrm>
            <a:prstGeom prst="ellipse">
              <a:avLst/>
            </a:prstGeom>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t>DC</a:t>
              </a:r>
              <a:r>
                <a:rPr kumimoji="1" lang="ja-JP" altLang="en-US" sz="1200" b="1" dirty="0" smtClean="0"/>
                <a:t>　　　スタッフ</a:t>
              </a:r>
              <a:endParaRPr kumimoji="1" lang="ja-JP" altLang="en-US" sz="1200" b="1" dirty="0"/>
            </a:p>
          </p:txBody>
        </p:sp>
        <p:sp>
          <p:nvSpPr>
            <p:cNvPr id="3" name="正方形/長方形 2"/>
            <p:cNvSpPr/>
            <p:nvPr/>
          </p:nvSpPr>
          <p:spPr>
            <a:xfrm>
              <a:off x="6187768" y="1167591"/>
              <a:ext cx="2592288" cy="1661314"/>
            </a:xfrm>
            <a:prstGeom prst="rect">
              <a:avLst/>
            </a:prstGeom>
            <a:no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929" y="1066932"/>
            <a:ext cx="954875" cy="782478"/>
          </a:xfrm>
          <a:prstGeom prst="rect">
            <a:avLst/>
          </a:prstGeom>
        </p:spPr>
      </p:pic>
      <p:sp>
        <p:nvSpPr>
          <p:cNvPr id="28" name="円/楕円 27"/>
          <p:cNvSpPr/>
          <p:nvPr/>
        </p:nvSpPr>
        <p:spPr>
          <a:xfrm>
            <a:off x="4536150" y="3163172"/>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n-ea"/>
              </a:rPr>
              <a:t>市町村障害福祉相談窓口</a:t>
            </a:r>
            <a:endParaRPr kumimoji="1" lang="ja-JP" altLang="en-US" sz="1200" b="1" dirty="0">
              <a:latin typeface="+mn-ea"/>
            </a:endParaRPr>
          </a:p>
        </p:txBody>
      </p:sp>
      <p:sp>
        <p:nvSpPr>
          <p:cNvPr id="29" name="円/楕円 28"/>
          <p:cNvSpPr/>
          <p:nvPr/>
        </p:nvSpPr>
        <p:spPr>
          <a:xfrm>
            <a:off x="3687996" y="1353514"/>
            <a:ext cx="1800000" cy="792000"/>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n-ea"/>
              </a:rPr>
              <a:t>介護</a:t>
            </a:r>
            <a:r>
              <a:rPr lang="ja-JP" altLang="en-US" sz="1200" b="1" dirty="0" smtClean="0">
                <a:latin typeface="+mn-ea"/>
              </a:rPr>
              <a:t>保険関係</a:t>
            </a:r>
            <a:endParaRPr lang="en-US" altLang="ja-JP" sz="1200" b="1" dirty="0" smtClean="0">
              <a:latin typeface="+mn-ea"/>
            </a:endParaRPr>
          </a:p>
          <a:p>
            <a:pPr algn="ctr"/>
            <a:r>
              <a:rPr lang="ja-JP" altLang="en-US" sz="1200" b="1" dirty="0" smtClean="0">
                <a:latin typeface="+mn-ea"/>
              </a:rPr>
              <a:t>通所施設</a:t>
            </a:r>
            <a:endParaRPr kumimoji="1" lang="ja-JP" altLang="en-US" sz="1200" b="1" dirty="0">
              <a:latin typeface="+mn-ea"/>
            </a:endParaRPr>
          </a:p>
        </p:txBody>
      </p:sp>
      <p:sp>
        <p:nvSpPr>
          <p:cNvPr id="30" name="スライド番号プレースホルダー 29"/>
          <p:cNvSpPr>
            <a:spLocks noGrp="1"/>
          </p:cNvSpPr>
          <p:nvPr>
            <p:ph type="sldNum" sz="quarter" idx="12"/>
          </p:nvPr>
        </p:nvSpPr>
        <p:spPr/>
        <p:txBody>
          <a:bodyPr/>
          <a:lstStyle/>
          <a:p>
            <a:fld id="{735792B8-4907-4832-B6DB-FFDFB2776905}" type="slidenum">
              <a:rPr kumimoji="1" lang="ja-JP" altLang="en-US" smtClean="0"/>
              <a:t>10</a:t>
            </a:fld>
            <a:endParaRPr kumimoji="1" lang="ja-JP" altLang="en-US" dirty="0"/>
          </a:p>
        </p:txBody>
      </p:sp>
      <p:sp>
        <p:nvSpPr>
          <p:cNvPr id="32" name="テキスト ボックス 31"/>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0791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フローチャート : 代替処理 76"/>
          <p:cNvSpPr/>
          <p:nvPr/>
        </p:nvSpPr>
        <p:spPr>
          <a:xfrm>
            <a:off x="131895" y="2241459"/>
            <a:ext cx="8858281" cy="4288342"/>
          </a:xfrm>
          <a:prstGeom prst="flowChartAlternateProcess">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srgbClr val="FFFFFF"/>
              </a:solidFill>
            </a:endParaRPr>
          </a:p>
        </p:txBody>
      </p:sp>
      <p:sp>
        <p:nvSpPr>
          <p:cNvPr id="80" name="ドーナツ 79"/>
          <p:cNvSpPr/>
          <p:nvPr/>
        </p:nvSpPr>
        <p:spPr>
          <a:xfrm>
            <a:off x="1604576" y="2439383"/>
            <a:ext cx="6000792" cy="3562622"/>
          </a:xfrm>
          <a:prstGeom prst="donut">
            <a:avLst>
              <a:gd name="adj" fmla="val 19419"/>
            </a:avLst>
          </a:prstGeom>
          <a:solidFill>
            <a:srgbClr val="FFFF99"/>
          </a:solidFill>
          <a:ln>
            <a:noFill/>
          </a:ln>
          <a:effectLst/>
          <a:scene3d>
            <a:camera prst="perspectiveAbove" fov="0">
              <a:rot lat="19499998" lon="0" rev="0"/>
            </a:camera>
            <a:lightRig rig="chilly"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srgbClr val="000000"/>
              </a:solidFill>
            </a:endParaRPr>
          </a:p>
        </p:txBody>
      </p:sp>
      <p:sp>
        <p:nvSpPr>
          <p:cNvPr id="1196034" name="Rectangle 2"/>
          <p:cNvSpPr>
            <a:spLocks noGrp="1" noChangeArrowheads="1"/>
          </p:cNvSpPr>
          <p:nvPr>
            <p:ph type="title"/>
          </p:nvPr>
        </p:nvSpPr>
        <p:spPr>
          <a:xfrm>
            <a:off x="-10965" y="154492"/>
            <a:ext cx="9144000" cy="611312"/>
          </a:xfrm>
        </p:spPr>
        <p:txBody>
          <a:bodyPr anchor="t" anchorCtr="0">
            <a:noAutofit/>
          </a:bodyPr>
          <a:lstStyle/>
          <a:p>
            <a:pPr eaLnBrk="1" hangingPunct="1">
              <a:defRPr/>
            </a:pPr>
            <a:r>
              <a:rPr lang="ja-JP" altLang="en-US" sz="3600" u="sng" dirty="0">
                <a:solidFill>
                  <a:srgbClr val="008000"/>
                </a:solidFill>
                <a:effectLst>
                  <a:outerShdw blurRad="38100" dist="38100" dir="2700000" algn="tl">
                    <a:srgbClr val="C0C0C0"/>
                  </a:outerShdw>
                </a:effectLst>
              </a:rPr>
              <a:t>障害のある人が普通に暮らせる地域づくり</a:t>
            </a:r>
            <a:endParaRPr lang="ja-JP" altLang="en-US" sz="3600" dirty="0">
              <a:solidFill>
                <a:srgbClr val="008000"/>
              </a:solidFill>
              <a:effectLst>
                <a:outerShdw blurRad="38100" dist="38100" dir="2700000" algn="tl">
                  <a:srgbClr val="C0C0C0"/>
                </a:outerShdw>
              </a:effectLst>
            </a:endParaRPr>
          </a:p>
        </p:txBody>
      </p:sp>
      <p:sp>
        <p:nvSpPr>
          <p:cNvPr id="1196037" name="Text Box 5"/>
          <p:cNvSpPr txBox="1">
            <a:spLocks noChangeArrowheads="1"/>
          </p:cNvSpPr>
          <p:nvPr/>
        </p:nvSpPr>
        <p:spPr bwMode="auto">
          <a:xfrm>
            <a:off x="1670519" y="855995"/>
            <a:ext cx="5785318" cy="1121566"/>
          </a:xfrm>
          <a:prstGeom prst="rect">
            <a:avLst/>
          </a:prstGeom>
          <a:solidFill>
            <a:schemeClr val="bg1"/>
          </a:solidFill>
          <a:ln w="9525">
            <a:solidFill>
              <a:srgbClr val="000000"/>
            </a:solidFill>
            <a:miter lim="800000"/>
            <a:headEnd/>
            <a:tailEnd/>
          </a:ln>
        </p:spPr>
        <p:txBody>
          <a:bodyPr lIns="84416" tIns="42210" rIns="84416" bIns="42210" anchor="ctr"/>
          <a:lstStyle/>
          <a:p>
            <a:pPr algn="just" eaLnBrk="0" hangingPunct="0"/>
            <a:r>
              <a:rPr kumimoji="0" lang="ja-JP" altLang="en-US" sz="1478" dirty="0">
                <a:solidFill>
                  <a:srgbClr val="000000"/>
                </a:solidFill>
                <a:latin typeface="ＭＳ Ｐゴシック" pitchFamily="50" charset="-128"/>
              </a:rPr>
              <a:t>　　（目指す方向）</a:t>
            </a:r>
          </a:p>
          <a:p>
            <a:pPr algn="just" eaLnBrk="0" hangingPunct="0"/>
            <a:r>
              <a:rPr kumimoji="0" lang="ja-JP" altLang="en-US" sz="1478" dirty="0">
                <a:solidFill>
                  <a:srgbClr val="000000"/>
                </a:solidFill>
                <a:latin typeface="ＭＳ Ｐゴシック" pitchFamily="50" charset="-128"/>
              </a:rPr>
              <a:t>　　　重度の障害者でも地域での暮らしを選択できる基盤づくり</a:t>
            </a:r>
            <a:endParaRPr kumimoji="0" lang="en-US" altLang="ja-JP" sz="1478" dirty="0">
              <a:solidFill>
                <a:srgbClr val="000000"/>
              </a:solidFill>
              <a:latin typeface="ＭＳ Ｐゴシック" pitchFamily="50" charset="-128"/>
            </a:endParaRPr>
          </a:p>
          <a:p>
            <a:pPr algn="just" eaLnBrk="0" hangingPunct="0"/>
            <a:r>
              <a:rPr kumimoji="0" lang="ja-JP" altLang="en-US" sz="1293" dirty="0">
                <a:solidFill>
                  <a:srgbClr val="000000"/>
                </a:solidFill>
                <a:latin typeface="ＭＳ Ｐゴシック" pitchFamily="50" charset="-128"/>
              </a:rPr>
              <a:t>　　　　・安心して暮らせる住まいの場の確保</a:t>
            </a:r>
          </a:p>
          <a:p>
            <a:pPr algn="just" eaLnBrk="0" hangingPunct="0"/>
            <a:r>
              <a:rPr kumimoji="0" lang="ja-JP" altLang="en-US" sz="1293" dirty="0">
                <a:solidFill>
                  <a:srgbClr val="000000"/>
                </a:solidFill>
                <a:latin typeface="ＭＳ Ｐゴシック" pitchFamily="50" charset="-128"/>
              </a:rPr>
              <a:t>　　　　・日常生活を支える相談支援体制の整備</a:t>
            </a:r>
            <a:endParaRPr kumimoji="0" lang="en-US" altLang="ja-JP" sz="1293" dirty="0">
              <a:solidFill>
                <a:srgbClr val="000000"/>
              </a:solidFill>
              <a:latin typeface="ＭＳ Ｐゴシック" pitchFamily="50" charset="-128"/>
            </a:endParaRPr>
          </a:p>
          <a:p>
            <a:pPr algn="just" eaLnBrk="0" hangingPunct="0"/>
            <a:r>
              <a:rPr kumimoji="0" lang="ja-JP" altLang="en-US" sz="1293" dirty="0">
                <a:solidFill>
                  <a:srgbClr val="000000"/>
                </a:solidFill>
                <a:latin typeface="ＭＳ Ｐゴシック" pitchFamily="50" charset="-128"/>
              </a:rPr>
              <a:t>　　　　・関係者の連携によるネットワークの構築</a:t>
            </a:r>
            <a:endParaRPr kumimoji="0" lang="en-US" altLang="ja-JP" sz="1293" dirty="0">
              <a:solidFill>
                <a:srgbClr val="000000"/>
              </a:solidFill>
              <a:latin typeface="ＭＳ Ｐゴシック" pitchFamily="50" charset="-128"/>
            </a:endParaRPr>
          </a:p>
        </p:txBody>
      </p:sp>
      <p:sp>
        <p:nvSpPr>
          <p:cNvPr id="60" name="Oval 20"/>
          <p:cNvSpPr>
            <a:spLocks noChangeArrowheads="1"/>
          </p:cNvSpPr>
          <p:nvPr/>
        </p:nvSpPr>
        <p:spPr bwMode="auto">
          <a:xfrm>
            <a:off x="2923453" y="3494974"/>
            <a:ext cx="3363073" cy="1451439"/>
          </a:xfrm>
          <a:prstGeom prst="ellipse">
            <a:avLst/>
          </a:prstGeom>
          <a:solidFill>
            <a:schemeClr val="accent5">
              <a:lumMod val="90000"/>
            </a:schemeClr>
          </a:solidFill>
          <a:ln w="50800" cmpd="dbl">
            <a:noFill/>
            <a:prstDash val="solid"/>
            <a:miter lim="800000"/>
            <a:headEnd/>
            <a:tailEnd/>
          </a:ln>
        </p:spPr>
        <p:txBody>
          <a:bodyPr wrap="none" anchor="ctr"/>
          <a:lstStyle/>
          <a:p>
            <a:pPr algn="l"/>
            <a:endParaRPr lang="ja-JP" altLang="en-US" sz="1478">
              <a:solidFill>
                <a:srgbClr val="000000"/>
              </a:solidFill>
            </a:endParaRPr>
          </a:p>
        </p:txBody>
      </p:sp>
      <p:grpSp>
        <p:nvGrpSpPr>
          <p:cNvPr id="2" name="グループ化 65"/>
          <p:cNvGrpSpPr/>
          <p:nvPr/>
        </p:nvGrpSpPr>
        <p:grpSpPr>
          <a:xfrm>
            <a:off x="4901790" y="3626923"/>
            <a:ext cx="668395" cy="655342"/>
            <a:chOff x="10239412" y="3429000"/>
            <a:chExt cx="724095" cy="709612"/>
          </a:xfrm>
        </p:grpSpPr>
        <p:sp>
          <p:nvSpPr>
            <p:cNvPr id="56" name="Text Box 9"/>
            <p:cNvSpPr txBox="1">
              <a:spLocks noChangeArrowheads="1"/>
            </p:cNvSpPr>
            <p:nvPr/>
          </p:nvSpPr>
          <p:spPr bwMode="auto">
            <a:xfrm>
              <a:off x="10310850" y="3429000"/>
              <a:ext cx="642938" cy="298450"/>
            </a:xfrm>
            <a:prstGeom prst="rect">
              <a:avLst/>
            </a:prstGeom>
            <a:noFill/>
            <a:ln w="9525">
              <a:noFill/>
              <a:miter lim="800000"/>
              <a:headEnd/>
              <a:tailEnd/>
            </a:ln>
          </p:spPr>
          <p:txBody>
            <a:bodyPr lIns="84416" tIns="42210" rIns="84416" bIns="42210"/>
            <a:lstStyle/>
            <a:p>
              <a:pPr algn="just" eaLnBrk="0" hangingPunct="0"/>
              <a:r>
                <a:rPr kumimoji="0" lang="ja-JP" altLang="en-US" sz="1293" dirty="0">
                  <a:solidFill>
                    <a:srgbClr val="000000"/>
                  </a:solidFill>
                  <a:latin typeface="Century" pitchFamily="18" charset="0"/>
                  <a:ea typeface="HGPｺﾞｼｯｸM" pitchFamily="50" charset="-128"/>
                </a:rPr>
                <a:t>自宅</a:t>
              </a:r>
            </a:p>
          </p:txBody>
        </p:sp>
        <p:pic>
          <p:nvPicPr>
            <p:cNvPr id="57" name="Picture 12"/>
            <p:cNvPicPr>
              <a:picLocks noChangeAspect="1" noChangeArrowheads="1"/>
            </p:cNvPicPr>
            <p:nvPr/>
          </p:nvPicPr>
          <p:blipFill>
            <a:blip r:embed="rId3" cstate="print"/>
            <a:srcRect/>
            <a:stretch>
              <a:fillRect/>
            </a:stretch>
          </p:blipFill>
          <p:spPr bwMode="auto">
            <a:xfrm>
              <a:off x="10239412" y="3714752"/>
              <a:ext cx="724095" cy="423860"/>
            </a:xfrm>
            <a:prstGeom prst="rect">
              <a:avLst/>
            </a:prstGeom>
            <a:noFill/>
            <a:ln w="9525">
              <a:noFill/>
              <a:miter lim="800000"/>
              <a:headEnd/>
              <a:tailEnd/>
            </a:ln>
          </p:spPr>
        </p:pic>
      </p:grpSp>
      <p:grpSp>
        <p:nvGrpSpPr>
          <p:cNvPr id="3" name="グループ化 62"/>
          <p:cNvGrpSpPr/>
          <p:nvPr/>
        </p:nvGrpSpPr>
        <p:grpSpPr>
          <a:xfrm>
            <a:off x="3341036" y="3581862"/>
            <a:ext cx="1230964" cy="643232"/>
            <a:chOff x="4976776" y="3665953"/>
            <a:chExt cx="1333544" cy="696500"/>
          </a:xfrm>
        </p:grpSpPr>
        <p:sp>
          <p:nvSpPr>
            <p:cNvPr id="55" name="Text Box 8"/>
            <p:cNvSpPr txBox="1">
              <a:spLocks noChangeArrowheads="1"/>
            </p:cNvSpPr>
            <p:nvPr/>
          </p:nvSpPr>
          <p:spPr bwMode="auto">
            <a:xfrm>
              <a:off x="4976776" y="3665953"/>
              <a:ext cx="1333544" cy="304800"/>
            </a:xfrm>
            <a:prstGeom prst="rect">
              <a:avLst/>
            </a:prstGeom>
            <a:noFill/>
            <a:ln w="9525">
              <a:noFill/>
              <a:miter lim="800000"/>
              <a:headEnd/>
              <a:tailEnd/>
            </a:ln>
          </p:spPr>
          <p:txBody>
            <a:bodyPr lIns="84416" tIns="42210" rIns="84416" bIns="42210"/>
            <a:lstStyle/>
            <a:p>
              <a:pPr algn="just" eaLnBrk="0" hangingPunct="0"/>
              <a:r>
                <a:rPr kumimoji="0" lang="ja-JP" altLang="en-US" sz="1293" dirty="0">
                  <a:solidFill>
                    <a:srgbClr val="000000"/>
                  </a:solidFill>
                  <a:latin typeface="Century" pitchFamily="18" charset="0"/>
                  <a:ea typeface="HGPｺﾞｼｯｸM" pitchFamily="50" charset="-128"/>
                </a:rPr>
                <a:t>グループホーム</a:t>
              </a:r>
            </a:p>
          </p:txBody>
        </p:sp>
        <p:pic>
          <p:nvPicPr>
            <p:cNvPr id="58" name="Picture 13"/>
            <p:cNvPicPr>
              <a:picLocks noChangeAspect="1" noChangeArrowheads="1"/>
            </p:cNvPicPr>
            <p:nvPr/>
          </p:nvPicPr>
          <p:blipFill>
            <a:blip r:embed="rId4" cstate="print"/>
            <a:srcRect/>
            <a:stretch>
              <a:fillRect/>
            </a:stretch>
          </p:blipFill>
          <p:spPr bwMode="auto">
            <a:xfrm>
              <a:off x="5238752" y="3929066"/>
              <a:ext cx="850420" cy="433387"/>
            </a:xfrm>
            <a:prstGeom prst="rect">
              <a:avLst/>
            </a:prstGeom>
            <a:noFill/>
            <a:ln w="9525">
              <a:noFill/>
              <a:miter lim="800000"/>
              <a:headEnd/>
              <a:tailEnd/>
            </a:ln>
          </p:spPr>
        </p:pic>
      </p:grpSp>
      <p:grpSp>
        <p:nvGrpSpPr>
          <p:cNvPr id="4" name="グループ化 131"/>
          <p:cNvGrpSpPr/>
          <p:nvPr/>
        </p:nvGrpSpPr>
        <p:grpSpPr>
          <a:xfrm>
            <a:off x="3385062" y="4154719"/>
            <a:ext cx="923199" cy="668537"/>
            <a:chOff x="9453594" y="2571744"/>
            <a:chExt cx="1000132" cy="723900"/>
          </a:xfrm>
        </p:grpSpPr>
        <p:pic>
          <p:nvPicPr>
            <p:cNvPr id="59" name="Picture 17" descr="j0234890[1]"/>
            <p:cNvPicPr>
              <a:picLocks noChangeAspect="1" noChangeArrowheads="1"/>
            </p:cNvPicPr>
            <p:nvPr/>
          </p:nvPicPr>
          <p:blipFill>
            <a:blip r:embed="rId5" cstate="print"/>
            <a:srcRect/>
            <a:stretch>
              <a:fillRect/>
            </a:stretch>
          </p:blipFill>
          <p:spPr bwMode="auto">
            <a:xfrm>
              <a:off x="9489279" y="2848632"/>
              <a:ext cx="767306" cy="447012"/>
            </a:xfrm>
            <a:prstGeom prst="rect">
              <a:avLst/>
            </a:prstGeom>
            <a:noFill/>
            <a:ln w="9525">
              <a:noFill/>
              <a:miter lim="800000"/>
              <a:headEnd/>
              <a:tailEnd/>
            </a:ln>
          </p:spPr>
        </p:pic>
        <p:sp>
          <p:nvSpPr>
            <p:cNvPr id="61" name="Text Box 9"/>
            <p:cNvSpPr txBox="1">
              <a:spLocks noChangeArrowheads="1"/>
            </p:cNvSpPr>
            <p:nvPr/>
          </p:nvSpPr>
          <p:spPr bwMode="auto">
            <a:xfrm>
              <a:off x="9453594" y="2571744"/>
              <a:ext cx="1000132" cy="363805"/>
            </a:xfrm>
            <a:prstGeom prst="rect">
              <a:avLst/>
            </a:prstGeom>
            <a:noFill/>
            <a:ln w="9525">
              <a:noFill/>
              <a:miter lim="800000"/>
              <a:headEnd/>
              <a:tailEnd/>
            </a:ln>
          </p:spPr>
          <p:txBody>
            <a:bodyPr lIns="84416" tIns="42210" rIns="84416" bIns="42210"/>
            <a:lstStyle/>
            <a:p>
              <a:pPr algn="just" eaLnBrk="0" hangingPunct="0"/>
              <a:r>
                <a:rPr kumimoji="0" lang="ja-JP" altLang="en-US" sz="1293" dirty="0">
                  <a:solidFill>
                    <a:srgbClr val="000000"/>
                  </a:solidFill>
                  <a:latin typeface="Century" pitchFamily="18" charset="0"/>
                  <a:ea typeface="HGPｺﾞｼｯｸM" pitchFamily="50" charset="-128"/>
                </a:rPr>
                <a:t>アパート</a:t>
              </a:r>
            </a:p>
          </p:txBody>
        </p:sp>
      </p:grpSp>
      <p:pic>
        <p:nvPicPr>
          <p:cNvPr id="62" name="Picture 10" descr="C:\Users\MMVLP\AppData\Local\Microsoft\Windows\Temporary Internet Files\Content.IE5\D72XNR2I\MCj02320620000[1].wmf"/>
          <p:cNvPicPr>
            <a:picLocks noChangeAspect="1" noChangeArrowheads="1"/>
          </p:cNvPicPr>
          <p:nvPr/>
        </p:nvPicPr>
        <p:blipFill>
          <a:blip r:embed="rId6" cstate="print"/>
          <a:srcRect/>
          <a:stretch>
            <a:fillRect/>
          </a:stretch>
        </p:blipFill>
        <p:spPr bwMode="auto">
          <a:xfrm>
            <a:off x="4242287" y="3915561"/>
            <a:ext cx="659428" cy="883242"/>
          </a:xfrm>
          <a:prstGeom prst="rect">
            <a:avLst/>
          </a:prstGeom>
          <a:noFill/>
        </p:spPr>
      </p:pic>
      <p:grpSp>
        <p:nvGrpSpPr>
          <p:cNvPr id="5" name="グループ化 68"/>
          <p:cNvGrpSpPr/>
          <p:nvPr/>
        </p:nvGrpSpPr>
        <p:grpSpPr>
          <a:xfrm>
            <a:off x="1406756" y="3626923"/>
            <a:ext cx="857256" cy="791692"/>
            <a:chOff x="7953396" y="3000372"/>
            <a:chExt cx="928694" cy="857254"/>
          </a:xfrm>
        </p:grpSpPr>
        <p:pic>
          <p:nvPicPr>
            <p:cNvPr id="64" name="Picture 14"/>
            <p:cNvPicPr>
              <a:picLocks noChangeAspect="1" noChangeArrowheads="1"/>
            </p:cNvPicPr>
            <p:nvPr/>
          </p:nvPicPr>
          <p:blipFill>
            <a:blip r:embed="rId7" cstate="print"/>
            <a:srcRect/>
            <a:stretch>
              <a:fillRect/>
            </a:stretch>
          </p:blipFill>
          <p:spPr bwMode="auto">
            <a:xfrm>
              <a:off x="7953396" y="3000372"/>
              <a:ext cx="855014" cy="608010"/>
            </a:xfrm>
            <a:prstGeom prst="rect">
              <a:avLst/>
            </a:prstGeom>
            <a:noFill/>
            <a:ln w="9525">
              <a:noFill/>
              <a:miter lim="800000"/>
              <a:headEnd/>
              <a:tailEnd/>
            </a:ln>
          </p:spPr>
        </p:pic>
        <p:sp>
          <p:nvSpPr>
            <p:cNvPr id="65" name="Text Box 25"/>
            <p:cNvSpPr txBox="1">
              <a:spLocks noChangeArrowheads="1"/>
            </p:cNvSpPr>
            <p:nvPr/>
          </p:nvSpPr>
          <p:spPr bwMode="auto">
            <a:xfrm>
              <a:off x="7953396" y="3571876"/>
              <a:ext cx="928694" cy="285750"/>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入所施設</a:t>
              </a:r>
            </a:p>
          </p:txBody>
        </p:sp>
      </p:grpSp>
      <p:grpSp>
        <p:nvGrpSpPr>
          <p:cNvPr id="7" name="グループ化 92"/>
          <p:cNvGrpSpPr/>
          <p:nvPr/>
        </p:nvGrpSpPr>
        <p:grpSpPr>
          <a:xfrm>
            <a:off x="6484351" y="4088744"/>
            <a:ext cx="1780455" cy="708406"/>
            <a:chOff x="-1690734" y="4429132"/>
            <a:chExt cx="1928826" cy="767071"/>
          </a:xfrm>
        </p:grpSpPr>
        <p:sp>
          <p:nvSpPr>
            <p:cNvPr id="67" name="Text Box 25"/>
            <p:cNvSpPr txBox="1">
              <a:spLocks noChangeArrowheads="1"/>
            </p:cNvSpPr>
            <p:nvPr/>
          </p:nvSpPr>
          <p:spPr bwMode="auto">
            <a:xfrm>
              <a:off x="-1690734" y="4913575"/>
              <a:ext cx="1928826" cy="282628"/>
            </a:xfrm>
            <a:prstGeom prst="rect">
              <a:avLst/>
            </a:prstGeom>
            <a:noFill/>
            <a:ln w="9525">
              <a:noFill/>
              <a:miter lim="800000"/>
              <a:headEnd/>
              <a:tailEnd/>
            </a:ln>
          </p:spPr>
          <p:txBody>
            <a:bodyPr lIns="84416" tIns="42210" rIns="84416" bIns="42210"/>
            <a:lstStyle/>
            <a:p>
              <a:pPr eaLnBrk="0" hangingPunct="0"/>
              <a:r>
                <a:rPr kumimoji="0" lang="ja-JP" altLang="en-US" sz="1108" b="1" dirty="0">
                  <a:solidFill>
                    <a:srgbClr val="2D2D8A">
                      <a:lumMod val="60000"/>
                      <a:lumOff val="40000"/>
                    </a:srgbClr>
                  </a:solidFill>
                  <a:latin typeface="Century" pitchFamily="18" charset="0"/>
                  <a:ea typeface="HGPｺﾞｼｯｸM" pitchFamily="50" charset="-128"/>
                </a:rPr>
                <a:t>障害福祉サービス事業所</a:t>
              </a:r>
            </a:p>
          </p:txBody>
        </p:sp>
        <p:pic>
          <p:nvPicPr>
            <p:cNvPr id="68" name="Picture 36" descr="C:\Users\MMVLP\AppData\Local\Microsoft\Windows\Temporary Internet Files\Content.IE5\VVFBOWF6\MCBL00148_0000[1].wmf"/>
            <p:cNvPicPr>
              <a:picLocks noChangeAspect="1" noChangeArrowheads="1"/>
            </p:cNvPicPr>
            <p:nvPr/>
          </p:nvPicPr>
          <p:blipFill>
            <a:blip r:embed="rId8" cstate="print"/>
            <a:srcRect/>
            <a:stretch>
              <a:fillRect/>
            </a:stretch>
          </p:blipFill>
          <p:spPr bwMode="auto">
            <a:xfrm flipH="1">
              <a:off x="-1262106" y="4429132"/>
              <a:ext cx="785818" cy="580643"/>
            </a:xfrm>
            <a:prstGeom prst="rect">
              <a:avLst/>
            </a:prstGeom>
            <a:noFill/>
            <a:ln w="9525">
              <a:noFill/>
              <a:miter lim="800000"/>
              <a:headEnd/>
              <a:tailEnd/>
            </a:ln>
          </p:spPr>
        </p:pic>
      </p:grpSp>
      <p:grpSp>
        <p:nvGrpSpPr>
          <p:cNvPr id="8" name="グループ化 89"/>
          <p:cNvGrpSpPr/>
          <p:nvPr/>
        </p:nvGrpSpPr>
        <p:grpSpPr>
          <a:xfrm>
            <a:off x="5693043" y="2769404"/>
            <a:ext cx="1121027" cy="857651"/>
            <a:chOff x="881034" y="3286124"/>
            <a:chExt cx="1071549" cy="857237"/>
          </a:xfrm>
        </p:grpSpPr>
        <p:pic>
          <p:nvPicPr>
            <p:cNvPr id="72" name="Picture 16" descr="j0233584[1]"/>
            <p:cNvPicPr>
              <a:picLocks noChangeAspect="1" noChangeArrowheads="1"/>
            </p:cNvPicPr>
            <p:nvPr/>
          </p:nvPicPr>
          <p:blipFill>
            <a:blip r:embed="rId9" cstate="print"/>
            <a:srcRect/>
            <a:stretch>
              <a:fillRect/>
            </a:stretch>
          </p:blipFill>
          <p:spPr bwMode="auto">
            <a:xfrm>
              <a:off x="1166786" y="3286124"/>
              <a:ext cx="549677" cy="645948"/>
            </a:xfrm>
            <a:prstGeom prst="rect">
              <a:avLst/>
            </a:prstGeom>
            <a:noFill/>
            <a:ln w="9525">
              <a:noFill/>
              <a:miter lim="800000"/>
              <a:headEnd/>
              <a:tailEnd/>
            </a:ln>
          </p:spPr>
        </p:pic>
        <p:sp>
          <p:nvSpPr>
            <p:cNvPr id="73" name="Text Box 25"/>
            <p:cNvSpPr txBox="1">
              <a:spLocks noChangeArrowheads="1"/>
            </p:cNvSpPr>
            <p:nvPr/>
          </p:nvSpPr>
          <p:spPr bwMode="auto">
            <a:xfrm>
              <a:off x="881034" y="3857628"/>
              <a:ext cx="1071549" cy="285733"/>
            </a:xfrm>
            <a:prstGeom prst="rect">
              <a:avLst/>
            </a:prstGeom>
            <a:noFill/>
            <a:ln w="9525">
              <a:noFill/>
              <a:miter lim="800000"/>
              <a:headEnd/>
              <a:tailEnd/>
            </a:ln>
          </p:spPr>
          <p:txBody>
            <a:bodyPr lIns="84416" tIns="42210" rIns="84416" bIns="42210"/>
            <a:lstStyle/>
            <a:p>
              <a:pPr eaLnBrk="0" hangingPunct="0"/>
              <a:r>
                <a:rPr kumimoji="0" lang="ja-JP" altLang="en-US" sz="1293" b="1" dirty="0">
                  <a:solidFill>
                    <a:srgbClr val="2D2D8A">
                      <a:lumMod val="60000"/>
                      <a:lumOff val="40000"/>
                    </a:srgbClr>
                  </a:solidFill>
                  <a:latin typeface="Century" pitchFamily="18" charset="0"/>
                  <a:ea typeface="HGPｺﾞｼｯｸM" pitchFamily="50" charset="-128"/>
                </a:rPr>
                <a:t>企業</a:t>
              </a:r>
            </a:p>
          </p:txBody>
        </p:sp>
      </p:grpSp>
      <p:grpSp>
        <p:nvGrpSpPr>
          <p:cNvPr id="9" name="グループ化 88"/>
          <p:cNvGrpSpPr/>
          <p:nvPr/>
        </p:nvGrpSpPr>
        <p:grpSpPr>
          <a:xfrm>
            <a:off x="5297384" y="5210311"/>
            <a:ext cx="870143" cy="791692"/>
            <a:chOff x="10668040" y="3929066"/>
            <a:chExt cx="942655" cy="857254"/>
          </a:xfrm>
        </p:grpSpPr>
        <p:pic>
          <p:nvPicPr>
            <p:cNvPr id="81" name="Picture 6" descr="C:\Users\MMVLP\AppData\Local\Microsoft\Windows\Temporary Internet Files\Content.IE5\ADO9HRNP\MCj04342170000[1].wmf"/>
            <p:cNvPicPr>
              <a:picLocks noChangeAspect="1" noChangeArrowheads="1"/>
            </p:cNvPicPr>
            <p:nvPr/>
          </p:nvPicPr>
          <p:blipFill>
            <a:blip r:embed="rId10" cstate="print"/>
            <a:srcRect/>
            <a:stretch>
              <a:fillRect/>
            </a:stretch>
          </p:blipFill>
          <p:spPr bwMode="auto">
            <a:xfrm>
              <a:off x="10668040" y="3929066"/>
              <a:ext cx="927664" cy="554999"/>
            </a:xfrm>
            <a:prstGeom prst="rect">
              <a:avLst/>
            </a:prstGeom>
            <a:noFill/>
          </p:spPr>
        </p:pic>
        <p:sp>
          <p:nvSpPr>
            <p:cNvPr id="82" name="Text Box 25"/>
            <p:cNvSpPr txBox="1">
              <a:spLocks noChangeArrowheads="1"/>
            </p:cNvSpPr>
            <p:nvPr/>
          </p:nvSpPr>
          <p:spPr bwMode="auto">
            <a:xfrm>
              <a:off x="10896314" y="4429132"/>
              <a:ext cx="714381" cy="357188"/>
            </a:xfrm>
            <a:prstGeom prst="rect">
              <a:avLst/>
            </a:prstGeom>
            <a:noFill/>
            <a:ln w="9525">
              <a:noFill/>
              <a:miter lim="800000"/>
              <a:headEnd/>
              <a:tailEnd/>
            </a:ln>
          </p:spPr>
          <p:txBody>
            <a:bodyPr lIns="84416" tIns="42210" rIns="84416" bIns="42210"/>
            <a:lstStyle/>
            <a:p>
              <a:pPr eaLnBrk="0" hangingPunct="0"/>
              <a:r>
                <a:rPr kumimoji="0" lang="ja-JP" altLang="en-US" sz="1293" b="1" dirty="0">
                  <a:solidFill>
                    <a:srgbClr val="2D2D8A">
                      <a:lumMod val="60000"/>
                      <a:lumOff val="40000"/>
                    </a:srgbClr>
                  </a:solidFill>
                  <a:latin typeface="Century" pitchFamily="18" charset="0"/>
                  <a:ea typeface="HGPｺﾞｼｯｸM" pitchFamily="50" charset="-128"/>
                </a:rPr>
                <a:t>学校</a:t>
              </a:r>
            </a:p>
          </p:txBody>
        </p:sp>
      </p:grpSp>
      <p:grpSp>
        <p:nvGrpSpPr>
          <p:cNvPr id="10" name="グループ化 69"/>
          <p:cNvGrpSpPr/>
          <p:nvPr/>
        </p:nvGrpSpPr>
        <p:grpSpPr>
          <a:xfrm>
            <a:off x="1736466" y="4352643"/>
            <a:ext cx="855325" cy="989615"/>
            <a:chOff x="7810520" y="4000504"/>
            <a:chExt cx="926602" cy="1071568"/>
          </a:xfrm>
        </p:grpSpPr>
        <p:pic>
          <p:nvPicPr>
            <p:cNvPr id="17417" name="Picture 9" descr="C:\Users\MMVLP\AppData\Local\Microsoft\Windows\Temporary Internet Files\Content.IE5\YMACKKTP\MCj01834320000[1].wmf"/>
            <p:cNvPicPr>
              <a:picLocks noChangeAspect="1" noChangeArrowheads="1"/>
            </p:cNvPicPr>
            <p:nvPr/>
          </p:nvPicPr>
          <p:blipFill>
            <a:blip r:embed="rId11" cstate="print"/>
            <a:srcRect/>
            <a:stretch>
              <a:fillRect/>
            </a:stretch>
          </p:blipFill>
          <p:spPr bwMode="auto">
            <a:xfrm>
              <a:off x="7810520" y="4000504"/>
              <a:ext cx="926602" cy="917645"/>
            </a:xfrm>
            <a:prstGeom prst="rect">
              <a:avLst/>
            </a:prstGeom>
            <a:noFill/>
          </p:spPr>
        </p:pic>
        <p:sp>
          <p:nvSpPr>
            <p:cNvPr id="85" name="Text Box 25"/>
            <p:cNvSpPr txBox="1">
              <a:spLocks noChangeArrowheads="1"/>
            </p:cNvSpPr>
            <p:nvPr/>
          </p:nvSpPr>
          <p:spPr bwMode="auto">
            <a:xfrm>
              <a:off x="8024834" y="4786322"/>
              <a:ext cx="612325" cy="285750"/>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病院</a:t>
              </a:r>
              <a:endParaRPr kumimoji="0" lang="en-US" altLang="ja-JP" sz="1293" b="1" dirty="0">
                <a:solidFill>
                  <a:srgbClr val="2D2D8A">
                    <a:lumMod val="60000"/>
                    <a:lumOff val="40000"/>
                  </a:srgbClr>
                </a:solidFill>
                <a:latin typeface="Century" pitchFamily="18" charset="0"/>
                <a:ea typeface="HGPｺﾞｼｯｸM" pitchFamily="50" charset="-128"/>
              </a:endParaRPr>
            </a:p>
          </p:txBody>
        </p:sp>
      </p:grpSp>
      <p:grpSp>
        <p:nvGrpSpPr>
          <p:cNvPr id="11" name="グループ化 83"/>
          <p:cNvGrpSpPr/>
          <p:nvPr/>
        </p:nvGrpSpPr>
        <p:grpSpPr>
          <a:xfrm>
            <a:off x="2264005" y="2901204"/>
            <a:ext cx="845267" cy="844471"/>
            <a:chOff x="6596074" y="2500306"/>
            <a:chExt cx="774828" cy="762003"/>
          </a:xfrm>
        </p:grpSpPr>
        <p:pic>
          <p:nvPicPr>
            <p:cNvPr id="17418" name="Picture 10" descr="C:\Users\MMVLP\AppData\Local\Microsoft\Windows\Temporary Internet Files\Content.IE5\ADO9HRNP\MCj04156700000[1].wmf"/>
            <p:cNvPicPr>
              <a:picLocks noChangeAspect="1" noChangeArrowheads="1"/>
            </p:cNvPicPr>
            <p:nvPr/>
          </p:nvPicPr>
          <p:blipFill>
            <a:blip r:embed="rId12" cstate="print"/>
            <a:srcRect/>
            <a:stretch>
              <a:fillRect/>
            </a:stretch>
          </p:blipFill>
          <p:spPr bwMode="auto">
            <a:xfrm>
              <a:off x="6596074" y="2500306"/>
              <a:ext cx="703050" cy="531534"/>
            </a:xfrm>
            <a:prstGeom prst="rect">
              <a:avLst/>
            </a:prstGeom>
            <a:noFill/>
          </p:spPr>
        </p:pic>
        <p:sp>
          <p:nvSpPr>
            <p:cNvPr id="87" name="Text Box 25"/>
            <p:cNvSpPr txBox="1">
              <a:spLocks noChangeArrowheads="1"/>
            </p:cNvSpPr>
            <p:nvPr/>
          </p:nvSpPr>
          <p:spPr bwMode="auto">
            <a:xfrm>
              <a:off x="6656522" y="2976559"/>
              <a:ext cx="714380" cy="285750"/>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行政</a:t>
              </a:r>
            </a:p>
          </p:txBody>
        </p:sp>
      </p:grpSp>
      <p:pic>
        <p:nvPicPr>
          <p:cNvPr id="17426" name="Picture 18" descr="C:\Users\MMVLP\AppData\Local\Microsoft\Windows\Temporary Internet Files\Content.IE5\D72XNR2I\MCj04454420000[1].wmf"/>
          <p:cNvPicPr>
            <a:picLocks noChangeAspect="1" noChangeArrowheads="1"/>
          </p:cNvPicPr>
          <p:nvPr/>
        </p:nvPicPr>
        <p:blipFill>
          <a:blip r:embed="rId13" cstate="print"/>
          <a:srcRect/>
          <a:stretch>
            <a:fillRect/>
          </a:stretch>
        </p:blipFill>
        <p:spPr bwMode="auto">
          <a:xfrm>
            <a:off x="6588224" y="3190139"/>
            <a:ext cx="461600" cy="757090"/>
          </a:xfrm>
          <a:prstGeom prst="rect">
            <a:avLst/>
          </a:prstGeom>
          <a:noFill/>
        </p:spPr>
      </p:pic>
      <p:sp>
        <p:nvSpPr>
          <p:cNvPr id="96" name="Text Box 25"/>
          <p:cNvSpPr txBox="1">
            <a:spLocks noChangeArrowheads="1"/>
          </p:cNvSpPr>
          <p:nvPr/>
        </p:nvSpPr>
        <p:spPr bwMode="auto">
          <a:xfrm>
            <a:off x="6943501" y="3609387"/>
            <a:ext cx="1318855" cy="467685"/>
          </a:xfrm>
          <a:prstGeom prst="rect">
            <a:avLst/>
          </a:prstGeom>
          <a:noFill/>
          <a:ln w="9525">
            <a:noFill/>
            <a:miter lim="800000"/>
            <a:headEnd/>
            <a:tailEnd/>
          </a:ln>
        </p:spPr>
        <p:txBody>
          <a:bodyPr lIns="84416" tIns="42210" rIns="84416" bIns="42210"/>
          <a:lstStyle/>
          <a:p>
            <a:pPr algn="just" eaLnBrk="0" hangingPunct="0"/>
            <a:r>
              <a:rPr kumimoji="0" lang="ja-JP" altLang="en-US" sz="1108" b="1" dirty="0">
                <a:solidFill>
                  <a:srgbClr val="2D2D8A">
                    <a:lumMod val="60000"/>
                    <a:lumOff val="40000"/>
                  </a:srgbClr>
                </a:solidFill>
                <a:latin typeface="Century" pitchFamily="18" charset="0"/>
                <a:ea typeface="HGPｺﾞｼｯｸM" pitchFamily="50" charset="-128"/>
              </a:rPr>
              <a:t>障害者就業・生活支援センター</a:t>
            </a:r>
            <a:endParaRPr kumimoji="0" lang="en-US" altLang="ja-JP" sz="1108" b="1" dirty="0">
              <a:solidFill>
                <a:srgbClr val="2D2D8A">
                  <a:lumMod val="60000"/>
                  <a:lumOff val="40000"/>
                </a:srgbClr>
              </a:solidFill>
              <a:latin typeface="Century" pitchFamily="18" charset="0"/>
              <a:ea typeface="HGPｺﾞｼｯｸM" pitchFamily="50" charset="-128"/>
            </a:endParaRPr>
          </a:p>
        </p:txBody>
      </p:sp>
      <p:grpSp>
        <p:nvGrpSpPr>
          <p:cNvPr id="12" name="グループ化 91"/>
          <p:cNvGrpSpPr/>
          <p:nvPr/>
        </p:nvGrpSpPr>
        <p:grpSpPr>
          <a:xfrm>
            <a:off x="6088699" y="4748639"/>
            <a:ext cx="923199" cy="879721"/>
            <a:chOff x="2680236" y="5000636"/>
            <a:chExt cx="1000132" cy="952573"/>
          </a:xfrm>
        </p:grpSpPr>
        <p:pic>
          <p:nvPicPr>
            <p:cNvPr id="1026" name="Picture 2" descr="C:\Users\MMVLP\AppData\Local\Microsoft\Windows\Temporary Internet Files\Content.IE5\VVFBOWF6\MCj03340940000[1].wmf"/>
            <p:cNvPicPr>
              <a:picLocks noChangeAspect="1" noChangeArrowheads="1"/>
            </p:cNvPicPr>
            <p:nvPr/>
          </p:nvPicPr>
          <p:blipFill>
            <a:blip r:embed="rId14" cstate="print"/>
            <a:srcRect/>
            <a:stretch>
              <a:fillRect/>
            </a:stretch>
          </p:blipFill>
          <p:spPr bwMode="auto">
            <a:xfrm>
              <a:off x="2881299" y="5000636"/>
              <a:ext cx="565981" cy="735680"/>
            </a:xfrm>
            <a:prstGeom prst="rect">
              <a:avLst/>
            </a:prstGeom>
            <a:noFill/>
          </p:spPr>
        </p:pic>
        <p:sp>
          <p:nvSpPr>
            <p:cNvPr id="45" name="Text Box 25"/>
            <p:cNvSpPr txBox="1">
              <a:spLocks noChangeArrowheads="1"/>
            </p:cNvSpPr>
            <p:nvPr/>
          </p:nvSpPr>
          <p:spPr bwMode="auto">
            <a:xfrm>
              <a:off x="2680236" y="5683334"/>
              <a:ext cx="1000132" cy="269875"/>
            </a:xfrm>
            <a:prstGeom prst="rect">
              <a:avLst/>
            </a:prstGeom>
            <a:noFill/>
            <a:ln w="9525">
              <a:noFill/>
              <a:miter lim="800000"/>
              <a:headEnd/>
              <a:tailEnd/>
            </a:ln>
          </p:spPr>
          <p:txBody>
            <a:bodyPr lIns="84416" tIns="42210" rIns="84416" bIns="42210"/>
            <a:lstStyle/>
            <a:p>
              <a:pPr eaLnBrk="0" hangingPunct="0"/>
              <a:r>
                <a:rPr kumimoji="0" lang="ja-JP" altLang="en-US" sz="1293" b="1" dirty="0">
                  <a:solidFill>
                    <a:srgbClr val="2D2D8A">
                      <a:lumMod val="60000"/>
                      <a:lumOff val="40000"/>
                    </a:srgbClr>
                  </a:solidFill>
                  <a:latin typeface="Century" pitchFamily="18" charset="0"/>
                  <a:ea typeface="HGPｺﾞｼｯｸM" pitchFamily="50" charset="-128"/>
                </a:rPr>
                <a:t>宅建業者</a:t>
              </a:r>
            </a:p>
          </p:txBody>
        </p:sp>
      </p:grpSp>
      <p:sp>
        <p:nvSpPr>
          <p:cNvPr id="49" name="Text Box 4"/>
          <p:cNvSpPr txBox="1">
            <a:spLocks noChangeArrowheads="1"/>
          </p:cNvSpPr>
          <p:nvPr/>
        </p:nvSpPr>
        <p:spPr bwMode="auto">
          <a:xfrm>
            <a:off x="3516916" y="3212976"/>
            <a:ext cx="2110169" cy="329870"/>
          </a:xfrm>
          <a:prstGeom prst="rect">
            <a:avLst/>
          </a:prstGeom>
          <a:solidFill>
            <a:schemeClr val="accent5">
              <a:lumMod val="90000"/>
            </a:schemeClr>
          </a:solidFill>
          <a:ln w="38100" cmpd="dbl">
            <a:solidFill>
              <a:srgbClr val="000000"/>
            </a:solidFill>
            <a:miter lim="800000"/>
            <a:headEnd/>
            <a:tailEnd/>
          </a:ln>
        </p:spPr>
        <p:txBody>
          <a:bodyPr lIns="84416" tIns="42210" rIns="84416" bIns="42210" anchor="ctr"/>
          <a:lstStyle/>
          <a:p>
            <a:pPr eaLnBrk="0" hangingPunct="0"/>
            <a:r>
              <a:rPr kumimoji="0" lang="ja-JP" altLang="en-US" sz="1201" b="1" dirty="0">
                <a:solidFill>
                  <a:srgbClr val="000000"/>
                </a:solidFill>
                <a:latin typeface="Century" pitchFamily="18" charset="0"/>
                <a:ea typeface="ＤＨＰ特太ゴシック体" pitchFamily="2" charset="-128"/>
              </a:rPr>
              <a:t>安心して暮らせる住まいの場</a:t>
            </a:r>
          </a:p>
        </p:txBody>
      </p:sp>
      <p:sp>
        <p:nvSpPr>
          <p:cNvPr id="52" name="左矢印 51"/>
          <p:cNvSpPr/>
          <p:nvPr/>
        </p:nvSpPr>
        <p:spPr>
          <a:xfrm flipH="1">
            <a:off x="2198106" y="3890821"/>
            <a:ext cx="1055084" cy="659745"/>
          </a:xfrm>
          <a:prstGeom prst="leftArrow">
            <a:avLst/>
          </a:prstGeom>
          <a:solidFill>
            <a:srgbClr val="FFC000"/>
          </a:solidFill>
          <a:ln w="254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dirty="0">
              <a:solidFill>
                <a:srgbClr val="FFFFFF"/>
              </a:solidFill>
            </a:endParaRPr>
          </a:p>
        </p:txBody>
      </p:sp>
      <p:sp>
        <p:nvSpPr>
          <p:cNvPr id="53" name="テキスト ボックス 52"/>
          <p:cNvSpPr txBox="1"/>
          <p:nvPr/>
        </p:nvSpPr>
        <p:spPr>
          <a:xfrm>
            <a:off x="2162174" y="4045336"/>
            <a:ext cx="1257698" cy="319768"/>
          </a:xfrm>
          <a:prstGeom prst="rect">
            <a:avLst/>
          </a:prstGeom>
          <a:noFill/>
        </p:spPr>
        <p:txBody>
          <a:bodyPr wrap="square" rtlCol="0">
            <a:spAutoFit/>
          </a:bodyPr>
          <a:lstStyle/>
          <a:p>
            <a:r>
              <a:rPr lang="ja-JP" altLang="en-US" sz="1478" dirty="0">
                <a:solidFill>
                  <a:srgbClr val="000000"/>
                </a:solidFill>
                <a:latin typeface="HGP明朝B" pitchFamily="18" charset="-128"/>
                <a:ea typeface="ＤＨＰ特太ゴシック体" pitchFamily="2" charset="-128"/>
              </a:rPr>
              <a:t>地域移行</a:t>
            </a:r>
          </a:p>
        </p:txBody>
      </p:sp>
      <p:grpSp>
        <p:nvGrpSpPr>
          <p:cNvPr id="13" name="グループ化 93"/>
          <p:cNvGrpSpPr/>
          <p:nvPr/>
        </p:nvGrpSpPr>
        <p:grpSpPr>
          <a:xfrm>
            <a:off x="3563888" y="5144337"/>
            <a:ext cx="1978283" cy="1187541"/>
            <a:chOff x="4151417" y="2214554"/>
            <a:chExt cx="1643074" cy="1143008"/>
          </a:xfrm>
        </p:grpSpPr>
        <p:sp>
          <p:nvSpPr>
            <p:cNvPr id="95" name="Text Box 24"/>
            <p:cNvSpPr txBox="1">
              <a:spLocks noChangeArrowheads="1"/>
            </p:cNvSpPr>
            <p:nvPr/>
          </p:nvSpPr>
          <p:spPr bwMode="auto">
            <a:xfrm>
              <a:off x="4151417" y="3000372"/>
              <a:ext cx="1643074" cy="357190"/>
            </a:xfrm>
            <a:prstGeom prst="rect">
              <a:avLst/>
            </a:prstGeom>
            <a:noFill/>
            <a:ln w="9525">
              <a:noFill/>
              <a:miter lim="800000"/>
              <a:headEnd/>
              <a:tailEnd/>
            </a:ln>
          </p:spPr>
          <p:txBody>
            <a:bodyPr lIns="84416" tIns="42210" rIns="84416" bIns="42210"/>
            <a:lstStyle/>
            <a:p>
              <a:pPr algn="ctr" eaLnBrk="0" hangingPunct="0"/>
              <a:r>
                <a:rPr kumimoji="0" lang="ja-JP" altLang="en-US" sz="1293" b="1" dirty="0">
                  <a:solidFill>
                    <a:srgbClr val="FF0000"/>
                  </a:solidFill>
                  <a:latin typeface="Century" pitchFamily="18" charset="0"/>
                  <a:ea typeface="HGPｺﾞｼｯｸM" pitchFamily="50" charset="-128"/>
                </a:rPr>
                <a:t>相談支援事業者</a:t>
              </a:r>
            </a:p>
          </p:txBody>
        </p:sp>
        <p:pic>
          <p:nvPicPr>
            <p:cNvPr id="97" name="Picture 35" descr="C:\Users\MMVLP\AppData\Local\Microsoft\Windows\Temporary Internet Files\Content.IE5\VVFBOWF6\MCj04371130000[1].wmf"/>
            <p:cNvPicPr>
              <a:picLocks noChangeAspect="1" noChangeArrowheads="1"/>
            </p:cNvPicPr>
            <p:nvPr/>
          </p:nvPicPr>
          <p:blipFill>
            <a:blip r:embed="rId15" cstate="print"/>
            <a:srcRect/>
            <a:stretch>
              <a:fillRect/>
            </a:stretch>
          </p:blipFill>
          <p:spPr bwMode="auto">
            <a:xfrm>
              <a:off x="4548150" y="2214554"/>
              <a:ext cx="879485" cy="854187"/>
            </a:xfrm>
            <a:prstGeom prst="rect">
              <a:avLst/>
            </a:prstGeom>
            <a:noFill/>
            <a:ln w="9525">
              <a:noFill/>
              <a:miter lim="800000"/>
              <a:headEnd/>
              <a:tailEnd/>
            </a:ln>
          </p:spPr>
        </p:pic>
      </p:grpSp>
      <p:sp>
        <p:nvSpPr>
          <p:cNvPr id="98" name="テキスト ボックス 97"/>
          <p:cNvSpPr txBox="1"/>
          <p:nvPr/>
        </p:nvSpPr>
        <p:spPr>
          <a:xfrm>
            <a:off x="3121261" y="2571481"/>
            <a:ext cx="2813591" cy="426357"/>
          </a:xfrm>
          <a:prstGeom prst="rect">
            <a:avLst/>
          </a:prstGeom>
          <a:solidFill>
            <a:srgbClr val="FFFF66"/>
          </a:solidFill>
          <a:ln w="38100" cmpd="dbl">
            <a:solidFill>
              <a:srgbClr val="000000"/>
            </a:solidFill>
          </a:ln>
        </p:spPr>
        <p:txBody>
          <a:bodyPr wrap="square" lIns="0" tIns="0" rIns="0" bIns="0" rtlCol="0" anchor="ctr" anchorCtr="0">
            <a:noAutofit/>
          </a:bodyPr>
          <a:lstStyle/>
          <a:p>
            <a:pPr algn="ctr"/>
            <a:r>
              <a:rPr lang="ja-JP" altLang="en-US" sz="1293" dirty="0">
                <a:solidFill>
                  <a:srgbClr val="000000"/>
                </a:solidFill>
                <a:latin typeface="ＭＳ Ｐゴシック"/>
                <a:ea typeface="ＤＨＰ特太ゴシック体" pitchFamily="2" charset="-128"/>
              </a:rPr>
              <a:t>関係者の連携によるネットワーク</a:t>
            </a:r>
            <a:endParaRPr lang="en-US" altLang="ja-JP" sz="1293" dirty="0">
              <a:solidFill>
                <a:srgbClr val="000000"/>
              </a:solidFill>
              <a:latin typeface="ＭＳ Ｐゴシック"/>
              <a:ea typeface="ＤＨＰ特太ゴシック体" pitchFamily="2" charset="-128"/>
            </a:endParaRPr>
          </a:p>
          <a:p>
            <a:pPr algn="ctr"/>
            <a:r>
              <a:rPr lang="ja-JP" altLang="en-US" sz="1293" dirty="0">
                <a:solidFill>
                  <a:srgbClr val="000000"/>
                </a:solidFill>
                <a:latin typeface="ＭＳ Ｐゴシック"/>
                <a:ea typeface="ＤＨＰ特太ゴシック体" pitchFamily="2" charset="-128"/>
              </a:rPr>
              <a:t>（自立支援）協議会</a:t>
            </a:r>
          </a:p>
        </p:txBody>
      </p:sp>
      <p:sp>
        <p:nvSpPr>
          <p:cNvPr id="103" name="上下矢印 102"/>
          <p:cNvSpPr/>
          <p:nvPr/>
        </p:nvSpPr>
        <p:spPr>
          <a:xfrm>
            <a:off x="4398652" y="4694754"/>
            <a:ext cx="305249" cy="527796"/>
          </a:xfrm>
          <a:prstGeom prst="upDownArrow">
            <a:avLst/>
          </a:prstGeom>
          <a:solidFill>
            <a:srgbClr val="FF99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srgbClr val="FFFFFF"/>
              </a:solidFill>
            </a:endParaRPr>
          </a:p>
        </p:txBody>
      </p:sp>
      <p:grpSp>
        <p:nvGrpSpPr>
          <p:cNvPr id="14" name="グループ化 103"/>
          <p:cNvGrpSpPr/>
          <p:nvPr/>
        </p:nvGrpSpPr>
        <p:grpSpPr>
          <a:xfrm>
            <a:off x="7869139" y="5540184"/>
            <a:ext cx="725370" cy="857666"/>
            <a:chOff x="8024834" y="2214554"/>
            <a:chExt cx="785818" cy="928692"/>
          </a:xfrm>
        </p:grpSpPr>
        <p:pic>
          <p:nvPicPr>
            <p:cNvPr id="2060" name="Picture 12" descr="C:\Users\MMVLP\AppData\Local\Microsoft\Windows\Temporary Internet Files\Content.IE5\YMACKKTP\MCj02120870000[1].wmf"/>
            <p:cNvPicPr>
              <a:picLocks noChangeAspect="1" noChangeArrowheads="1"/>
            </p:cNvPicPr>
            <p:nvPr/>
          </p:nvPicPr>
          <p:blipFill>
            <a:blip r:embed="rId16" cstate="print"/>
            <a:srcRect/>
            <a:stretch>
              <a:fillRect/>
            </a:stretch>
          </p:blipFill>
          <p:spPr bwMode="auto">
            <a:xfrm>
              <a:off x="8024834" y="2214554"/>
              <a:ext cx="762281" cy="672420"/>
            </a:xfrm>
            <a:prstGeom prst="rect">
              <a:avLst/>
            </a:prstGeom>
            <a:noFill/>
          </p:spPr>
        </p:pic>
        <p:sp>
          <p:nvSpPr>
            <p:cNvPr id="99" name="Text Box 25"/>
            <p:cNvSpPr txBox="1">
              <a:spLocks noChangeArrowheads="1"/>
            </p:cNvSpPr>
            <p:nvPr/>
          </p:nvSpPr>
          <p:spPr bwMode="auto">
            <a:xfrm>
              <a:off x="8167710" y="2857496"/>
              <a:ext cx="642942" cy="285750"/>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銀行</a:t>
              </a:r>
            </a:p>
          </p:txBody>
        </p:sp>
      </p:grpSp>
      <p:grpSp>
        <p:nvGrpSpPr>
          <p:cNvPr id="15" name="グループ化 140"/>
          <p:cNvGrpSpPr/>
          <p:nvPr/>
        </p:nvGrpSpPr>
        <p:grpSpPr>
          <a:xfrm>
            <a:off x="8132913" y="4418617"/>
            <a:ext cx="791313" cy="989617"/>
            <a:chOff x="8739214" y="4786322"/>
            <a:chExt cx="857256" cy="1071570"/>
          </a:xfrm>
        </p:grpSpPr>
        <p:pic>
          <p:nvPicPr>
            <p:cNvPr id="2067" name="Picture 19" descr="C:\Users\MMVLP\AppData\Local\Microsoft\Windows\Temporary Internet Files\Content.IE5\D72XNR2I\MCj04176520000[1].wmf"/>
            <p:cNvPicPr>
              <a:picLocks noChangeAspect="1" noChangeArrowheads="1"/>
            </p:cNvPicPr>
            <p:nvPr/>
          </p:nvPicPr>
          <p:blipFill>
            <a:blip r:embed="rId17" cstate="print"/>
            <a:srcRect/>
            <a:stretch>
              <a:fillRect/>
            </a:stretch>
          </p:blipFill>
          <p:spPr bwMode="auto">
            <a:xfrm>
              <a:off x="8739214" y="4786322"/>
              <a:ext cx="814938" cy="845357"/>
            </a:xfrm>
            <a:prstGeom prst="rect">
              <a:avLst/>
            </a:prstGeom>
            <a:noFill/>
          </p:spPr>
        </p:pic>
        <p:sp>
          <p:nvSpPr>
            <p:cNvPr id="100" name="Text Box 25"/>
            <p:cNvSpPr txBox="1">
              <a:spLocks noChangeArrowheads="1"/>
            </p:cNvSpPr>
            <p:nvPr/>
          </p:nvSpPr>
          <p:spPr bwMode="auto">
            <a:xfrm>
              <a:off x="8810652" y="5572140"/>
              <a:ext cx="785818" cy="285752"/>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郵便局</a:t>
              </a:r>
            </a:p>
          </p:txBody>
        </p:sp>
      </p:grpSp>
      <p:grpSp>
        <p:nvGrpSpPr>
          <p:cNvPr id="16" name="グループ化 106"/>
          <p:cNvGrpSpPr/>
          <p:nvPr/>
        </p:nvGrpSpPr>
        <p:grpSpPr>
          <a:xfrm>
            <a:off x="219782" y="5276286"/>
            <a:ext cx="725370" cy="725719"/>
            <a:chOff x="666720" y="2571744"/>
            <a:chExt cx="785818" cy="785818"/>
          </a:xfrm>
        </p:grpSpPr>
        <p:pic>
          <p:nvPicPr>
            <p:cNvPr id="2068" name="Picture 20" descr="C:\Users\MMVLP\AppData\Local\Microsoft\Windows\Temporary Internet Files\Content.IE5\D72XNR2I\MCj02366700000[1].wmf"/>
            <p:cNvPicPr>
              <a:picLocks noChangeAspect="1" noChangeArrowheads="1"/>
            </p:cNvPicPr>
            <p:nvPr/>
          </p:nvPicPr>
          <p:blipFill>
            <a:blip r:embed="rId18" cstate="print"/>
            <a:srcRect/>
            <a:stretch>
              <a:fillRect/>
            </a:stretch>
          </p:blipFill>
          <p:spPr bwMode="auto">
            <a:xfrm>
              <a:off x="738158" y="2571744"/>
              <a:ext cx="571504" cy="552550"/>
            </a:xfrm>
            <a:prstGeom prst="rect">
              <a:avLst/>
            </a:prstGeom>
            <a:noFill/>
          </p:spPr>
        </p:pic>
        <p:sp>
          <p:nvSpPr>
            <p:cNvPr id="101" name="Text Box 25"/>
            <p:cNvSpPr txBox="1">
              <a:spLocks noChangeArrowheads="1"/>
            </p:cNvSpPr>
            <p:nvPr/>
          </p:nvSpPr>
          <p:spPr bwMode="auto">
            <a:xfrm>
              <a:off x="666720" y="3071810"/>
              <a:ext cx="785818" cy="285752"/>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デパート</a:t>
              </a:r>
            </a:p>
          </p:txBody>
        </p:sp>
      </p:grpSp>
      <p:grpSp>
        <p:nvGrpSpPr>
          <p:cNvPr id="17" name="グループ化 110"/>
          <p:cNvGrpSpPr/>
          <p:nvPr/>
        </p:nvGrpSpPr>
        <p:grpSpPr>
          <a:xfrm>
            <a:off x="7407540" y="2307434"/>
            <a:ext cx="813262" cy="1055592"/>
            <a:chOff x="8453462" y="3286124"/>
            <a:chExt cx="881034" cy="1143008"/>
          </a:xfrm>
        </p:grpSpPr>
        <p:pic>
          <p:nvPicPr>
            <p:cNvPr id="2069" name="Picture 21" descr="C:\Users\MMVLP\AppData\Local\Microsoft\Windows\Temporary Internet Files\Content.IE5\ADO9HRNP\MCj04179700000[1].wmf"/>
            <p:cNvPicPr>
              <a:picLocks noChangeAspect="1" noChangeArrowheads="1"/>
            </p:cNvPicPr>
            <p:nvPr/>
          </p:nvPicPr>
          <p:blipFill>
            <a:blip r:embed="rId19" cstate="print"/>
            <a:srcRect/>
            <a:stretch>
              <a:fillRect/>
            </a:stretch>
          </p:blipFill>
          <p:spPr bwMode="auto">
            <a:xfrm>
              <a:off x="8453462" y="3286124"/>
              <a:ext cx="881034" cy="882841"/>
            </a:xfrm>
            <a:prstGeom prst="rect">
              <a:avLst/>
            </a:prstGeom>
            <a:noFill/>
          </p:spPr>
        </p:pic>
        <p:sp>
          <p:nvSpPr>
            <p:cNvPr id="102" name="Text Box 25"/>
            <p:cNvSpPr txBox="1">
              <a:spLocks noChangeArrowheads="1"/>
            </p:cNvSpPr>
            <p:nvPr/>
          </p:nvSpPr>
          <p:spPr bwMode="auto">
            <a:xfrm>
              <a:off x="8596338" y="4071942"/>
              <a:ext cx="714380" cy="357190"/>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バス</a:t>
              </a:r>
            </a:p>
          </p:txBody>
        </p:sp>
      </p:grpSp>
      <p:pic>
        <p:nvPicPr>
          <p:cNvPr id="2070" name="Picture 22" descr="C:\Users\MMVLP\AppData\Local\Microsoft\Windows\Temporary Internet Files\Content.IE5\D72XNR2I\MCj02516930000[1].wmf"/>
          <p:cNvPicPr>
            <a:picLocks noChangeAspect="1" noChangeArrowheads="1"/>
          </p:cNvPicPr>
          <p:nvPr/>
        </p:nvPicPr>
        <p:blipFill>
          <a:blip r:embed="rId20" cstate="print"/>
          <a:srcRect/>
          <a:stretch>
            <a:fillRect/>
          </a:stretch>
        </p:blipFill>
        <p:spPr bwMode="auto">
          <a:xfrm>
            <a:off x="2461834" y="5474209"/>
            <a:ext cx="555224" cy="703054"/>
          </a:xfrm>
          <a:prstGeom prst="rect">
            <a:avLst/>
          </a:prstGeom>
          <a:noFill/>
        </p:spPr>
      </p:pic>
      <p:sp>
        <p:nvSpPr>
          <p:cNvPr id="109" name="Text Box 25"/>
          <p:cNvSpPr txBox="1">
            <a:spLocks noChangeArrowheads="1"/>
          </p:cNvSpPr>
          <p:nvPr/>
        </p:nvSpPr>
        <p:spPr bwMode="auto">
          <a:xfrm>
            <a:off x="1736463" y="5606158"/>
            <a:ext cx="782521" cy="263898"/>
          </a:xfrm>
          <a:prstGeom prst="rect">
            <a:avLst/>
          </a:prstGeom>
          <a:noFill/>
          <a:ln w="9525">
            <a:noFill/>
            <a:miter lim="800000"/>
            <a:headEnd/>
            <a:tailEnd/>
          </a:ln>
        </p:spPr>
        <p:txBody>
          <a:bodyPr lIns="84416" tIns="42210" rIns="84416" bIns="42210"/>
          <a:lstStyle/>
          <a:p>
            <a:pPr eaLnBrk="0" hangingPunct="0"/>
            <a:r>
              <a:rPr kumimoji="0" lang="ja-JP" altLang="en-US" sz="1293" b="1" dirty="0">
                <a:solidFill>
                  <a:srgbClr val="2D2D8A">
                    <a:lumMod val="60000"/>
                    <a:lumOff val="40000"/>
                  </a:srgbClr>
                </a:solidFill>
                <a:latin typeface="Century" pitchFamily="18" charset="0"/>
                <a:ea typeface="HGPｺﾞｼｯｸM" pitchFamily="50" charset="-128"/>
              </a:rPr>
              <a:t>商店街</a:t>
            </a:r>
          </a:p>
        </p:txBody>
      </p:sp>
      <p:pic>
        <p:nvPicPr>
          <p:cNvPr id="2074" name="Picture 26" descr="C:\Users\MMVLP\AppData\Local\Microsoft\Windows\Temporary Internet Files\Content.IE5\YMACKKTP\MCj02289650000[1].wmf"/>
          <p:cNvPicPr>
            <a:picLocks noChangeAspect="1" noChangeArrowheads="1"/>
          </p:cNvPicPr>
          <p:nvPr/>
        </p:nvPicPr>
        <p:blipFill>
          <a:blip r:embed="rId21" cstate="print"/>
          <a:srcRect/>
          <a:stretch>
            <a:fillRect/>
          </a:stretch>
        </p:blipFill>
        <p:spPr bwMode="auto">
          <a:xfrm>
            <a:off x="1142980" y="5606158"/>
            <a:ext cx="653905" cy="588798"/>
          </a:xfrm>
          <a:prstGeom prst="rect">
            <a:avLst/>
          </a:prstGeom>
          <a:noFill/>
        </p:spPr>
      </p:pic>
      <p:pic>
        <p:nvPicPr>
          <p:cNvPr id="2075" name="Picture 27" descr="C:\Users\MMVLP\AppData\Local\Microsoft\Windows\Temporary Internet Files\Content.IE5\ADO9HRNP\MCj03442610000[1].wmf"/>
          <p:cNvPicPr>
            <a:picLocks noChangeAspect="1" noChangeArrowheads="1"/>
          </p:cNvPicPr>
          <p:nvPr/>
        </p:nvPicPr>
        <p:blipFill>
          <a:blip r:embed="rId22" cstate="print"/>
          <a:srcRect/>
          <a:stretch>
            <a:fillRect/>
          </a:stretch>
        </p:blipFill>
        <p:spPr bwMode="auto">
          <a:xfrm>
            <a:off x="1802480" y="5936031"/>
            <a:ext cx="604923" cy="593770"/>
          </a:xfrm>
          <a:prstGeom prst="rect">
            <a:avLst/>
          </a:prstGeom>
          <a:noFill/>
        </p:spPr>
      </p:pic>
      <p:grpSp>
        <p:nvGrpSpPr>
          <p:cNvPr id="18" name="グループ化 113"/>
          <p:cNvGrpSpPr/>
          <p:nvPr/>
        </p:nvGrpSpPr>
        <p:grpSpPr>
          <a:xfrm>
            <a:off x="8132923" y="3363026"/>
            <a:ext cx="725370" cy="857668"/>
            <a:chOff x="309530" y="3857628"/>
            <a:chExt cx="785818" cy="928694"/>
          </a:xfrm>
        </p:grpSpPr>
        <p:pic>
          <p:nvPicPr>
            <p:cNvPr id="2078" name="Picture 30" descr="C:\Users\MMVLP\AppData\Local\Microsoft\Windows\Temporary Internet Files\Content.IE5\YMACKKTP\MCj04217500000[1].wmf"/>
            <p:cNvPicPr>
              <a:picLocks noChangeAspect="1" noChangeArrowheads="1"/>
            </p:cNvPicPr>
            <p:nvPr/>
          </p:nvPicPr>
          <p:blipFill>
            <a:blip r:embed="rId23" cstate="print"/>
            <a:srcRect/>
            <a:stretch>
              <a:fillRect/>
            </a:stretch>
          </p:blipFill>
          <p:spPr bwMode="auto">
            <a:xfrm>
              <a:off x="309530" y="3857628"/>
              <a:ext cx="785818" cy="630029"/>
            </a:xfrm>
            <a:prstGeom prst="rect">
              <a:avLst/>
            </a:prstGeom>
            <a:noFill/>
          </p:spPr>
        </p:pic>
        <p:sp>
          <p:nvSpPr>
            <p:cNvPr id="113" name="Text Box 25"/>
            <p:cNvSpPr txBox="1">
              <a:spLocks noChangeArrowheads="1"/>
            </p:cNvSpPr>
            <p:nvPr/>
          </p:nvSpPr>
          <p:spPr bwMode="auto">
            <a:xfrm>
              <a:off x="380968" y="4429132"/>
              <a:ext cx="642942" cy="357190"/>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電車</a:t>
              </a:r>
            </a:p>
          </p:txBody>
        </p:sp>
      </p:grpSp>
      <p:sp>
        <p:nvSpPr>
          <p:cNvPr id="116" name="Text Box 4"/>
          <p:cNvSpPr txBox="1">
            <a:spLocks noChangeArrowheads="1"/>
          </p:cNvSpPr>
          <p:nvPr/>
        </p:nvSpPr>
        <p:spPr bwMode="auto">
          <a:xfrm>
            <a:off x="3419872" y="6229317"/>
            <a:ext cx="2242055" cy="329870"/>
          </a:xfrm>
          <a:prstGeom prst="rect">
            <a:avLst/>
          </a:prstGeom>
          <a:solidFill>
            <a:srgbClr val="FF99FF"/>
          </a:solidFill>
          <a:ln w="38100" cmpd="dbl">
            <a:solidFill>
              <a:srgbClr val="000000"/>
            </a:solidFill>
            <a:miter lim="800000"/>
            <a:headEnd/>
            <a:tailEnd/>
          </a:ln>
        </p:spPr>
        <p:txBody>
          <a:bodyPr lIns="0" tIns="0" rIns="0" bIns="0" anchor="ctr"/>
          <a:lstStyle/>
          <a:p>
            <a:pPr algn="ctr" eaLnBrk="0" hangingPunct="0"/>
            <a:r>
              <a:rPr kumimoji="0" lang="ja-JP" altLang="en-US" sz="1293" b="1" dirty="0">
                <a:solidFill>
                  <a:srgbClr val="000000"/>
                </a:solidFill>
                <a:latin typeface="Century" pitchFamily="18" charset="0"/>
                <a:ea typeface="ＤＨＰ特太ゴシック体" pitchFamily="2" charset="-128"/>
              </a:rPr>
              <a:t>日常生活を支える相談支援</a:t>
            </a:r>
          </a:p>
        </p:txBody>
      </p:sp>
      <p:grpSp>
        <p:nvGrpSpPr>
          <p:cNvPr id="19" name="グループ化 113"/>
          <p:cNvGrpSpPr/>
          <p:nvPr/>
        </p:nvGrpSpPr>
        <p:grpSpPr>
          <a:xfrm>
            <a:off x="6550334" y="5606158"/>
            <a:ext cx="989143" cy="989595"/>
            <a:chOff x="6881826" y="5786454"/>
            <a:chExt cx="1071570" cy="1071546"/>
          </a:xfrm>
        </p:grpSpPr>
        <p:pic>
          <p:nvPicPr>
            <p:cNvPr id="2082" name="Picture 34" descr="C:\Users\MMVLP\AppData\Local\Microsoft\Windows\Temporary Internet Files\Content.IE5\D72XNR2I\MCj04120220000[1].wmf"/>
            <p:cNvPicPr>
              <a:picLocks noChangeAspect="1" noChangeArrowheads="1"/>
            </p:cNvPicPr>
            <p:nvPr/>
          </p:nvPicPr>
          <p:blipFill>
            <a:blip r:embed="rId24" cstate="print"/>
            <a:srcRect/>
            <a:stretch>
              <a:fillRect/>
            </a:stretch>
          </p:blipFill>
          <p:spPr bwMode="auto">
            <a:xfrm>
              <a:off x="6881826" y="5786454"/>
              <a:ext cx="1071570" cy="830694"/>
            </a:xfrm>
            <a:prstGeom prst="rect">
              <a:avLst/>
            </a:prstGeom>
            <a:noFill/>
          </p:spPr>
        </p:pic>
        <p:sp>
          <p:nvSpPr>
            <p:cNvPr id="122" name="Text Box 25"/>
            <p:cNvSpPr txBox="1">
              <a:spLocks noChangeArrowheads="1"/>
            </p:cNvSpPr>
            <p:nvPr/>
          </p:nvSpPr>
          <p:spPr bwMode="auto">
            <a:xfrm>
              <a:off x="7167578" y="6500810"/>
              <a:ext cx="642942" cy="357190"/>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公園</a:t>
              </a:r>
            </a:p>
          </p:txBody>
        </p:sp>
      </p:grpSp>
      <p:grpSp>
        <p:nvGrpSpPr>
          <p:cNvPr id="20" name="グループ化 141"/>
          <p:cNvGrpSpPr/>
          <p:nvPr/>
        </p:nvGrpSpPr>
        <p:grpSpPr>
          <a:xfrm>
            <a:off x="285720" y="3099128"/>
            <a:ext cx="791313" cy="857668"/>
            <a:chOff x="7453330" y="2285992"/>
            <a:chExt cx="857256" cy="928694"/>
          </a:xfrm>
        </p:grpSpPr>
        <p:pic>
          <p:nvPicPr>
            <p:cNvPr id="2093" name="Picture 45" descr="C:\Users\MMVLP\AppData\Local\Microsoft\Windows\Temporary Internet Files\Content.IE5\YMACKKTP\MCj02286270000[1].wmf"/>
            <p:cNvPicPr>
              <a:picLocks noChangeAspect="1" noChangeArrowheads="1"/>
            </p:cNvPicPr>
            <p:nvPr/>
          </p:nvPicPr>
          <p:blipFill>
            <a:blip r:embed="rId25" cstate="print"/>
            <a:srcRect/>
            <a:stretch>
              <a:fillRect/>
            </a:stretch>
          </p:blipFill>
          <p:spPr bwMode="auto">
            <a:xfrm>
              <a:off x="7453330" y="2285992"/>
              <a:ext cx="816310" cy="632416"/>
            </a:xfrm>
            <a:prstGeom prst="rect">
              <a:avLst/>
            </a:prstGeom>
            <a:noFill/>
          </p:spPr>
        </p:pic>
        <p:sp>
          <p:nvSpPr>
            <p:cNvPr id="136" name="Text Box 25"/>
            <p:cNvSpPr txBox="1">
              <a:spLocks noChangeArrowheads="1"/>
            </p:cNvSpPr>
            <p:nvPr/>
          </p:nvSpPr>
          <p:spPr bwMode="auto">
            <a:xfrm>
              <a:off x="7524768" y="2928934"/>
              <a:ext cx="785818" cy="285752"/>
            </a:xfrm>
            <a:prstGeom prst="rect">
              <a:avLst/>
            </a:prstGeom>
            <a:noFill/>
            <a:ln w="9525">
              <a:noFill/>
              <a:miter lim="800000"/>
              <a:headEnd/>
              <a:tailEnd/>
            </a:ln>
          </p:spPr>
          <p:txBody>
            <a:bodyPr lIns="84416" tIns="42210" rIns="84416" bIns="42210"/>
            <a:lstStyle/>
            <a:p>
              <a:pPr algn="just" eaLnBrk="0" hangingPunct="0"/>
              <a:r>
                <a:rPr kumimoji="0" lang="ja-JP" altLang="en-US" sz="1293" b="1" dirty="0">
                  <a:solidFill>
                    <a:srgbClr val="2D2D8A">
                      <a:lumMod val="60000"/>
                      <a:lumOff val="40000"/>
                    </a:srgbClr>
                  </a:solidFill>
                  <a:latin typeface="Century" pitchFamily="18" charset="0"/>
                  <a:ea typeface="HGPｺﾞｼｯｸM" pitchFamily="50" charset="-128"/>
                </a:rPr>
                <a:t>映画館</a:t>
              </a:r>
            </a:p>
          </p:txBody>
        </p:sp>
      </p:grpSp>
      <p:grpSp>
        <p:nvGrpSpPr>
          <p:cNvPr id="21" name="グループ化 91"/>
          <p:cNvGrpSpPr/>
          <p:nvPr/>
        </p:nvGrpSpPr>
        <p:grpSpPr>
          <a:xfrm>
            <a:off x="417615" y="4154720"/>
            <a:ext cx="857256" cy="857668"/>
            <a:chOff x="862604" y="3429000"/>
            <a:chExt cx="928694" cy="928694"/>
          </a:xfrm>
        </p:grpSpPr>
        <p:pic>
          <p:nvPicPr>
            <p:cNvPr id="2104" name="Picture 56" descr="C:\Users\MMVLP\AppData\Local\Microsoft\Windows\Temporary Internet Files\Content.IE5\ADO9HRNP\MCj02959420000[1].wmf"/>
            <p:cNvPicPr>
              <a:picLocks noChangeAspect="1" noChangeArrowheads="1"/>
            </p:cNvPicPr>
            <p:nvPr/>
          </p:nvPicPr>
          <p:blipFill>
            <a:blip r:embed="rId26" cstate="print"/>
            <a:srcRect/>
            <a:stretch>
              <a:fillRect/>
            </a:stretch>
          </p:blipFill>
          <p:spPr bwMode="auto">
            <a:xfrm>
              <a:off x="881034" y="3429000"/>
              <a:ext cx="845989" cy="727993"/>
            </a:xfrm>
            <a:prstGeom prst="rect">
              <a:avLst/>
            </a:prstGeom>
            <a:noFill/>
          </p:spPr>
        </p:pic>
        <p:sp>
          <p:nvSpPr>
            <p:cNvPr id="151" name="Text Box 25"/>
            <p:cNvSpPr txBox="1">
              <a:spLocks noChangeArrowheads="1"/>
            </p:cNvSpPr>
            <p:nvPr/>
          </p:nvSpPr>
          <p:spPr bwMode="auto">
            <a:xfrm>
              <a:off x="862604" y="4071942"/>
              <a:ext cx="928694" cy="285752"/>
            </a:xfrm>
            <a:prstGeom prst="rect">
              <a:avLst/>
            </a:prstGeom>
            <a:noFill/>
            <a:ln w="9525">
              <a:noFill/>
              <a:miter lim="800000"/>
              <a:headEnd/>
              <a:tailEnd/>
            </a:ln>
          </p:spPr>
          <p:txBody>
            <a:bodyPr lIns="84416" tIns="42210" rIns="84416" bIns="42210"/>
            <a:lstStyle/>
            <a:p>
              <a:pPr eaLnBrk="0" hangingPunct="0"/>
              <a:r>
                <a:rPr kumimoji="0" lang="ja-JP" altLang="en-US" sz="1293" b="1" dirty="0">
                  <a:solidFill>
                    <a:srgbClr val="2D2D8A">
                      <a:lumMod val="60000"/>
                      <a:lumOff val="40000"/>
                    </a:srgbClr>
                  </a:solidFill>
                  <a:latin typeface="Century" pitchFamily="18" charset="0"/>
                  <a:ea typeface="HGPｺﾞｼｯｸM" pitchFamily="50" charset="-128"/>
                </a:rPr>
                <a:t>レストラン</a:t>
              </a:r>
            </a:p>
          </p:txBody>
        </p:sp>
      </p:grpSp>
      <p:sp>
        <p:nvSpPr>
          <p:cNvPr id="83" name="雲形吹き出し 82"/>
          <p:cNvSpPr/>
          <p:nvPr/>
        </p:nvSpPr>
        <p:spPr>
          <a:xfrm>
            <a:off x="4901714" y="4352643"/>
            <a:ext cx="857256" cy="593770"/>
          </a:xfrm>
          <a:prstGeom prst="cloudCallout">
            <a:avLst>
              <a:gd name="adj1" fmla="val -68895"/>
              <a:gd name="adj2" fmla="val -51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70" b="1" dirty="0">
                <a:solidFill>
                  <a:srgbClr val="000000"/>
                </a:solidFill>
              </a:rPr>
              <a:t>希望・ニーズ</a:t>
            </a:r>
          </a:p>
        </p:txBody>
      </p:sp>
      <p:cxnSp>
        <p:nvCxnSpPr>
          <p:cNvPr id="86" name="直線矢印コネクタ 85"/>
          <p:cNvCxnSpPr/>
          <p:nvPr/>
        </p:nvCxnSpPr>
        <p:spPr>
          <a:xfrm rot="10800000">
            <a:off x="1406757" y="3297051"/>
            <a:ext cx="2835539" cy="923643"/>
          </a:xfrm>
          <a:prstGeom prst="straightConnector1">
            <a:avLst/>
          </a:prstGeom>
          <a:ln w="3175">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rot="10800000" flipV="1">
            <a:off x="2329946" y="4484592"/>
            <a:ext cx="1912340" cy="989617"/>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4835784" y="3099128"/>
            <a:ext cx="2505825" cy="1121566"/>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4835781" y="4352643"/>
            <a:ext cx="2769597" cy="791694"/>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2" name="グループ化 110"/>
          <p:cNvGrpSpPr/>
          <p:nvPr/>
        </p:nvGrpSpPr>
        <p:grpSpPr>
          <a:xfrm>
            <a:off x="3055316" y="4880439"/>
            <a:ext cx="945148" cy="923643"/>
            <a:chOff x="1738290" y="1714488"/>
            <a:chExt cx="1023910" cy="1000132"/>
          </a:xfrm>
        </p:grpSpPr>
        <p:pic>
          <p:nvPicPr>
            <p:cNvPr id="6" name="Picture 2" descr="C:\Users\MMVLP\AppData\Local\Microsoft\Windows\Temporary Internet Files\Content.IE5\VVFBOWF6\MCj03340260000[1].wmf"/>
            <p:cNvPicPr>
              <a:picLocks noChangeAspect="1" noChangeArrowheads="1"/>
            </p:cNvPicPr>
            <p:nvPr/>
          </p:nvPicPr>
          <p:blipFill>
            <a:blip r:embed="rId27" cstate="print"/>
            <a:srcRect/>
            <a:stretch>
              <a:fillRect/>
            </a:stretch>
          </p:blipFill>
          <p:spPr bwMode="auto">
            <a:xfrm>
              <a:off x="1952604" y="1714488"/>
              <a:ext cx="508645" cy="806270"/>
            </a:xfrm>
            <a:prstGeom prst="rect">
              <a:avLst/>
            </a:prstGeom>
            <a:noFill/>
          </p:spPr>
        </p:pic>
        <p:sp>
          <p:nvSpPr>
            <p:cNvPr id="110" name="Text Box 25"/>
            <p:cNvSpPr txBox="1">
              <a:spLocks noChangeArrowheads="1"/>
            </p:cNvSpPr>
            <p:nvPr/>
          </p:nvSpPr>
          <p:spPr bwMode="auto">
            <a:xfrm>
              <a:off x="1738290" y="2428868"/>
              <a:ext cx="1023910" cy="285752"/>
            </a:xfrm>
            <a:prstGeom prst="rect">
              <a:avLst/>
            </a:prstGeom>
            <a:noFill/>
            <a:ln w="9525">
              <a:noFill/>
              <a:miter lim="800000"/>
              <a:headEnd/>
              <a:tailEnd/>
            </a:ln>
          </p:spPr>
          <p:txBody>
            <a:bodyPr lIns="84416" tIns="42210" rIns="84416" bIns="42210"/>
            <a:lstStyle/>
            <a:p>
              <a:pPr eaLnBrk="0" hangingPunct="0"/>
              <a:r>
                <a:rPr kumimoji="0" lang="ja-JP" altLang="en-US" sz="1293" b="1" dirty="0">
                  <a:solidFill>
                    <a:srgbClr val="2D2D8A">
                      <a:lumMod val="60000"/>
                      <a:lumOff val="40000"/>
                    </a:srgbClr>
                  </a:solidFill>
                  <a:latin typeface="Century" pitchFamily="18" charset="0"/>
                  <a:ea typeface="HGPｺﾞｼｯｸM" pitchFamily="50" charset="-128"/>
                </a:rPr>
                <a:t>医療機関</a:t>
              </a:r>
            </a:p>
          </p:txBody>
        </p:sp>
      </p:grpSp>
      <p:sp>
        <p:nvSpPr>
          <p:cNvPr id="120" name="円/楕円 119"/>
          <p:cNvSpPr/>
          <p:nvPr/>
        </p:nvSpPr>
        <p:spPr>
          <a:xfrm>
            <a:off x="1596798" y="2813270"/>
            <a:ext cx="714997" cy="483930"/>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24" dirty="0">
              <a:solidFill>
                <a:srgbClr val="000000"/>
              </a:solidFill>
            </a:endParaRPr>
          </a:p>
        </p:txBody>
      </p:sp>
      <p:sp>
        <p:nvSpPr>
          <p:cNvPr id="121" name="テキスト ボックス 120"/>
          <p:cNvSpPr txBox="1"/>
          <p:nvPr/>
        </p:nvSpPr>
        <p:spPr>
          <a:xfrm>
            <a:off x="1645962" y="2891638"/>
            <a:ext cx="786498" cy="376770"/>
          </a:xfrm>
          <a:prstGeom prst="rect">
            <a:avLst/>
          </a:prstGeom>
          <a:noFill/>
          <a:ln>
            <a:noFill/>
          </a:ln>
        </p:spPr>
        <p:txBody>
          <a:bodyPr wrap="square" rtlCol="0">
            <a:spAutoFit/>
          </a:bodyPr>
          <a:lstStyle/>
          <a:p>
            <a:r>
              <a:rPr lang="ja-JP" altLang="en-US" sz="924" dirty="0">
                <a:solidFill>
                  <a:srgbClr val="000000"/>
                </a:solidFill>
              </a:rPr>
              <a:t>まちづくり</a:t>
            </a:r>
            <a:endParaRPr lang="en-US" altLang="ja-JP" sz="924" dirty="0">
              <a:solidFill>
                <a:srgbClr val="000000"/>
              </a:solidFill>
            </a:endParaRPr>
          </a:p>
          <a:p>
            <a:r>
              <a:rPr lang="ja-JP" altLang="en-US" sz="924" dirty="0">
                <a:solidFill>
                  <a:srgbClr val="000000"/>
                </a:solidFill>
              </a:rPr>
              <a:t>施策</a:t>
            </a:r>
          </a:p>
        </p:txBody>
      </p:sp>
      <p:sp>
        <p:nvSpPr>
          <p:cNvPr id="125" name="円/楕円 124"/>
          <p:cNvSpPr/>
          <p:nvPr/>
        </p:nvSpPr>
        <p:spPr>
          <a:xfrm>
            <a:off x="2027624" y="2472377"/>
            <a:ext cx="714997" cy="520675"/>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24" dirty="0">
              <a:solidFill>
                <a:srgbClr val="000000"/>
              </a:solidFill>
            </a:endParaRPr>
          </a:p>
        </p:txBody>
      </p:sp>
      <p:sp>
        <p:nvSpPr>
          <p:cNvPr id="126" name="テキスト ボックス 125"/>
          <p:cNvSpPr txBox="1"/>
          <p:nvPr/>
        </p:nvSpPr>
        <p:spPr>
          <a:xfrm>
            <a:off x="2187529" y="2529613"/>
            <a:ext cx="786498" cy="376770"/>
          </a:xfrm>
          <a:prstGeom prst="rect">
            <a:avLst/>
          </a:prstGeom>
          <a:noFill/>
          <a:ln>
            <a:noFill/>
          </a:ln>
        </p:spPr>
        <p:txBody>
          <a:bodyPr wrap="square" rtlCol="0">
            <a:spAutoFit/>
          </a:bodyPr>
          <a:lstStyle/>
          <a:p>
            <a:r>
              <a:rPr lang="ja-JP" altLang="en-US" sz="924" dirty="0">
                <a:solidFill>
                  <a:srgbClr val="000000"/>
                </a:solidFill>
              </a:rPr>
              <a:t>住宅</a:t>
            </a:r>
            <a:endParaRPr lang="en-US" altLang="ja-JP" sz="924" dirty="0">
              <a:solidFill>
                <a:srgbClr val="000000"/>
              </a:solidFill>
            </a:endParaRPr>
          </a:p>
          <a:p>
            <a:r>
              <a:rPr lang="ja-JP" altLang="en-US" sz="924" dirty="0">
                <a:solidFill>
                  <a:srgbClr val="000000"/>
                </a:solidFill>
              </a:rPr>
              <a:t>施策</a:t>
            </a:r>
          </a:p>
        </p:txBody>
      </p:sp>
      <p:sp>
        <p:nvSpPr>
          <p:cNvPr id="128" name="円/楕円 127"/>
          <p:cNvSpPr/>
          <p:nvPr/>
        </p:nvSpPr>
        <p:spPr>
          <a:xfrm>
            <a:off x="1170368" y="2472377"/>
            <a:ext cx="714997" cy="520675"/>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24" dirty="0">
              <a:solidFill>
                <a:srgbClr val="000000"/>
              </a:solidFill>
            </a:endParaRPr>
          </a:p>
        </p:txBody>
      </p:sp>
      <p:sp>
        <p:nvSpPr>
          <p:cNvPr id="129" name="テキスト ボックス 128"/>
          <p:cNvSpPr txBox="1"/>
          <p:nvPr/>
        </p:nvSpPr>
        <p:spPr>
          <a:xfrm>
            <a:off x="1299475" y="2537744"/>
            <a:ext cx="786498" cy="376770"/>
          </a:xfrm>
          <a:prstGeom prst="rect">
            <a:avLst/>
          </a:prstGeom>
          <a:noFill/>
          <a:ln w="38100" cmpd="dbl">
            <a:noFill/>
          </a:ln>
        </p:spPr>
        <p:txBody>
          <a:bodyPr wrap="square" rtlCol="0">
            <a:spAutoFit/>
          </a:bodyPr>
          <a:lstStyle/>
          <a:p>
            <a:r>
              <a:rPr lang="ja-JP" altLang="en-US" sz="924" dirty="0">
                <a:solidFill>
                  <a:srgbClr val="000000"/>
                </a:solidFill>
              </a:rPr>
              <a:t>労働</a:t>
            </a:r>
            <a:endParaRPr lang="en-US" altLang="ja-JP" sz="924" dirty="0">
              <a:solidFill>
                <a:srgbClr val="000000"/>
              </a:solidFill>
            </a:endParaRPr>
          </a:p>
          <a:p>
            <a:r>
              <a:rPr lang="ja-JP" altLang="en-US" sz="924" dirty="0">
                <a:solidFill>
                  <a:srgbClr val="000000"/>
                </a:solidFill>
              </a:rPr>
              <a:t>施策</a:t>
            </a:r>
          </a:p>
        </p:txBody>
      </p:sp>
      <p:sp>
        <p:nvSpPr>
          <p:cNvPr id="131" name="円/楕円 130"/>
          <p:cNvSpPr/>
          <p:nvPr/>
        </p:nvSpPr>
        <p:spPr>
          <a:xfrm>
            <a:off x="1594159" y="2165356"/>
            <a:ext cx="714997" cy="485488"/>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24" dirty="0">
              <a:solidFill>
                <a:srgbClr val="000000"/>
              </a:solidFill>
            </a:endParaRPr>
          </a:p>
        </p:txBody>
      </p:sp>
      <p:sp>
        <p:nvSpPr>
          <p:cNvPr id="132" name="テキスト ボックス 131"/>
          <p:cNvSpPr txBox="1"/>
          <p:nvPr/>
        </p:nvSpPr>
        <p:spPr>
          <a:xfrm>
            <a:off x="1763853" y="2236745"/>
            <a:ext cx="786498" cy="376770"/>
          </a:xfrm>
          <a:prstGeom prst="rect">
            <a:avLst/>
          </a:prstGeom>
          <a:noFill/>
          <a:ln>
            <a:noFill/>
          </a:ln>
        </p:spPr>
        <p:txBody>
          <a:bodyPr wrap="square" rtlCol="0">
            <a:spAutoFit/>
          </a:bodyPr>
          <a:lstStyle/>
          <a:p>
            <a:r>
              <a:rPr lang="ja-JP" altLang="en-US" sz="924" dirty="0">
                <a:solidFill>
                  <a:srgbClr val="000000"/>
                </a:solidFill>
              </a:rPr>
              <a:t>福祉</a:t>
            </a:r>
            <a:endParaRPr lang="en-US" altLang="ja-JP" sz="924" dirty="0">
              <a:solidFill>
                <a:srgbClr val="000000"/>
              </a:solidFill>
            </a:endParaRPr>
          </a:p>
          <a:p>
            <a:r>
              <a:rPr lang="ja-JP" altLang="en-US" sz="924" dirty="0">
                <a:solidFill>
                  <a:srgbClr val="000000"/>
                </a:solidFill>
              </a:rPr>
              <a:t>施策</a:t>
            </a:r>
          </a:p>
        </p:txBody>
      </p:sp>
      <p:sp>
        <p:nvSpPr>
          <p:cNvPr id="104" name="Text Box 25"/>
          <p:cNvSpPr txBox="1">
            <a:spLocks noChangeArrowheads="1"/>
          </p:cNvSpPr>
          <p:nvPr/>
        </p:nvSpPr>
        <p:spPr bwMode="auto">
          <a:xfrm>
            <a:off x="1117693" y="2208472"/>
            <a:ext cx="848465" cy="329872"/>
          </a:xfrm>
          <a:prstGeom prst="rect">
            <a:avLst/>
          </a:prstGeom>
          <a:noFill/>
          <a:ln w="9525">
            <a:noFill/>
            <a:miter lim="800000"/>
            <a:headEnd/>
            <a:tailEnd/>
          </a:ln>
        </p:spPr>
        <p:txBody>
          <a:bodyPr lIns="84416" tIns="42210" rIns="84416" bIns="42210"/>
          <a:lstStyle/>
          <a:p>
            <a:pPr eaLnBrk="0" hangingPunct="0"/>
            <a:r>
              <a:rPr kumimoji="0" lang="ja-JP" altLang="en-US" sz="1293" b="1" dirty="0">
                <a:solidFill>
                  <a:srgbClr val="C00000"/>
                </a:solidFill>
                <a:latin typeface="Century" pitchFamily="18" charset="0"/>
                <a:ea typeface="HGPｺﾞｼｯｸM" pitchFamily="50" charset="-128"/>
              </a:rPr>
              <a:t>連携</a:t>
            </a:r>
          </a:p>
        </p:txBody>
      </p:sp>
      <p:sp>
        <p:nvSpPr>
          <p:cNvPr id="105" name="円/楕円 104"/>
          <p:cNvSpPr/>
          <p:nvPr/>
        </p:nvSpPr>
        <p:spPr>
          <a:xfrm>
            <a:off x="1596438" y="2797041"/>
            <a:ext cx="714997" cy="485488"/>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24" dirty="0">
              <a:solidFill>
                <a:srgbClr val="000000"/>
              </a:solidFill>
            </a:endParaRPr>
          </a:p>
        </p:txBody>
      </p:sp>
      <p:sp>
        <p:nvSpPr>
          <p:cNvPr id="106" name="円/楕円 105"/>
          <p:cNvSpPr/>
          <p:nvPr/>
        </p:nvSpPr>
        <p:spPr>
          <a:xfrm>
            <a:off x="2043968" y="2483002"/>
            <a:ext cx="714997" cy="485488"/>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24" dirty="0">
              <a:solidFill>
                <a:srgbClr val="000000"/>
              </a:solidFill>
            </a:endParaRPr>
          </a:p>
        </p:txBody>
      </p:sp>
      <p:sp>
        <p:nvSpPr>
          <p:cNvPr id="107" name="円/楕円 106"/>
          <p:cNvSpPr/>
          <p:nvPr/>
        </p:nvSpPr>
        <p:spPr>
          <a:xfrm>
            <a:off x="1179678" y="2475965"/>
            <a:ext cx="714997" cy="485488"/>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24" dirty="0">
              <a:solidFill>
                <a:srgbClr val="000000"/>
              </a:solidFill>
            </a:endParaRPr>
          </a:p>
        </p:txBody>
      </p:sp>
      <p:sp>
        <p:nvSpPr>
          <p:cNvPr id="108" name="円/楕円 107"/>
          <p:cNvSpPr/>
          <p:nvPr/>
        </p:nvSpPr>
        <p:spPr>
          <a:xfrm>
            <a:off x="1603472" y="2176788"/>
            <a:ext cx="714997" cy="485488"/>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24" dirty="0">
              <a:solidFill>
                <a:srgbClr val="000000"/>
              </a:solidFill>
            </a:endParaRPr>
          </a:p>
        </p:txBody>
      </p:sp>
      <p:sp>
        <p:nvSpPr>
          <p:cNvPr id="111" name="スライド番号プレースホルダ 57"/>
          <p:cNvSpPr>
            <a:spLocks noGrp="1"/>
          </p:cNvSpPr>
          <p:nvPr>
            <p:ph type="sldNum" sz="quarter" idx="12"/>
          </p:nvPr>
        </p:nvSpPr>
        <p:spPr>
          <a:xfrm>
            <a:off x="6869588" y="6371409"/>
            <a:ext cx="2133600" cy="439827"/>
          </a:xfrm>
          <a:noFill/>
        </p:spPr>
        <p:txBody>
          <a:bodyPr/>
          <a:lstStyle/>
          <a:p>
            <a:fld id="{99A0992F-A471-4A23-AF63-1C34608CDE29}" type="slidenum">
              <a:rPr lang="en-US" altLang="ja-JP" smtClean="0">
                <a:solidFill>
                  <a:srgbClr val="000000"/>
                </a:solidFill>
              </a:rPr>
              <a:pPr/>
              <a:t>11</a:t>
            </a:fld>
            <a:endParaRPr lang="en-US" altLang="ja-JP" dirty="0" smtClean="0">
              <a:solidFill>
                <a:srgbClr val="000000"/>
              </a:solidFill>
            </a:endParaRPr>
          </a:p>
        </p:txBody>
      </p:sp>
      <p:sp>
        <p:nvSpPr>
          <p:cNvPr id="78" name="Text Box 4"/>
          <p:cNvSpPr txBox="1">
            <a:spLocks noChangeArrowheads="1"/>
          </p:cNvSpPr>
          <p:nvPr/>
        </p:nvSpPr>
        <p:spPr bwMode="auto">
          <a:xfrm>
            <a:off x="3385042" y="2109560"/>
            <a:ext cx="2307998" cy="329870"/>
          </a:xfrm>
          <a:prstGeom prst="rect">
            <a:avLst/>
          </a:prstGeom>
          <a:solidFill>
            <a:srgbClr val="CCFFCC"/>
          </a:solidFill>
          <a:ln w="19050" cmpd="sng">
            <a:solidFill>
              <a:srgbClr val="000000"/>
            </a:solidFill>
            <a:miter lim="800000"/>
            <a:headEnd/>
            <a:tailEnd/>
          </a:ln>
        </p:spPr>
        <p:txBody>
          <a:bodyPr lIns="84416" tIns="42210" rIns="84416" bIns="42210" anchor="ctr"/>
          <a:lstStyle/>
          <a:p>
            <a:pPr algn="ctr" eaLnBrk="0" hangingPunct="0"/>
            <a:r>
              <a:rPr kumimoji="0" lang="ja-JP" altLang="en-US" sz="1293" b="1" dirty="0">
                <a:solidFill>
                  <a:srgbClr val="000000"/>
                </a:solidFill>
                <a:latin typeface="Century" pitchFamily="18" charset="0"/>
                <a:ea typeface="HG丸ｺﾞｼｯｸM-PRO" pitchFamily="50" charset="-128"/>
              </a:rPr>
              <a:t>地域社会での普通の暮らし</a:t>
            </a:r>
          </a:p>
        </p:txBody>
      </p:sp>
      <p:sp>
        <p:nvSpPr>
          <p:cNvPr id="112" name="テキスト ボックス 111"/>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87179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23592" y="2764314"/>
            <a:ext cx="8605426" cy="3788716"/>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84388" tIns="42197" rIns="84388" bIns="42197" rtlCol="0" anchor="ctr"/>
          <a:lstStyle/>
          <a:p>
            <a:pPr algn="ctr"/>
            <a:endParaRPr lang="ja-JP" altLang="en-US" sz="1662" spc="-92" dirty="0">
              <a:solidFill>
                <a:prstClr val="black"/>
              </a:solidFill>
            </a:endParaRPr>
          </a:p>
        </p:txBody>
      </p:sp>
      <p:sp>
        <p:nvSpPr>
          <p:cNvPr id="70" name="円/楕円 69"/>
          <p:cNvSpPr/>
          <p:nvPr/>
        </p:nvSpPr>
        <p:spPr>
          <a:xfrm>
            <a:off x="916232" y="3495468"/>
            <a:ext cx="1341188" cy="465283"/>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rtlCol="0" anchor="ctr"/>
          <a:lstStyle/>
          <a:p>
            <a:pPr algn="l"/>
            <a:endParaRPr lang="ja-JP" altLang="en-US" sz="1662" spc="-92" dirty="0">
              <a:solidFill>
                <a:prstClr val="black"/>
              </a:solidFill>
            </a:endParaRPr>
          </a:p>
        </p:txBody>
      </p:sp>
      <p:sp>
        <p:nvSpPr>
          <p:cNvPr id="57" name="円/楕円 56"/>
          <p:cNvSpPr/>
          <p:nvPr/>
        </p:nvSpPr>
        <p:spPr>
          <a:xfrm>
            <a:off x="1198725" y="3495465"/>
            <a:ext cx="6696744" cy="2858163"/>
          </a:xfrm>
          <a:prstGeom prst="ellipse">
            <a:avLst/>
          </a:prstGeom>
        </p:spPr>
        <p:style>
          <a:lnRef idx="2">
            <a:schemeClr val="accent3"/>
          </a:lnRef>
          <a:fillRef idx="1">
            <a:schemeClr val="lt1"/>
          </a:fillRef>
          <a:effectRef idx="0">
            <a:schemeClr val="accent3"/>
          </a:effectRef>
          <a:fontRef idx="minor">
            <a:schemeClr val="dk1"/>
          </a:fontRef>
        </p:style>
        <p:txBody>
          <a:bodyPr lIns="84388" tIns="42197" rIns="84388" bIns="42197" rtlCol="0" anchor="ctr"/>
          <a:lstStyle/>
          <a:p>
            <a:pPr algn="ctr"/>
            <a:endParaRPr lang="ja-JP" altLang="en-US" sz="1662" spc="-92">
              <a:solidFill>
                <a:prstClr val="black"/>
              </a:solidFill>
            </a:endParaRPr>
          </a:p>
        </p:txBody>
      </p:sp>
      <p:sp>
        <p:nvSpPr>
          <p:cNvPr id="69" name="円/楕円 68"/>
          <p:cNvSpPr/>
          <p:nvPr/>
        </p:nvSpPr>
        <p:spPr>
          <a:xfrm>
            <a:off x="7103368" y="3761332"/>
            <a:ext cx="1595254" cy="465283"/>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rtlCol="0" anchor="ctr"/>
          <a:lstStyle/>
          <a:p>
            <a:pPr algn="ctr"/>
            <a:endParaRPr lang="ja-JP" altLang="en-US" sz="1662" spc="-92">
              <a:solidFill>
                <a:prstClr val="black"/>
              </a:solidFill>
            </a:endParaRPr>
          </a:p>
        </p:txBody>
      </p:sp>
      <p:sp>
        <p:nvSpPr>
          <p:cNvPr id="73" name="右カーブ矢印 72"/>
          <p:cNvSpPr/>
          <p:nvPr/>
        </p:nvSpPr>
        <p:spPr>
          <a:xfrm rot="19031753">
            <a:off x="2500912" y="3954546"/>
            <a:ext cx="500037" cy="1322326"/>
          </a:xfrm>
          <a:prstGeom prst="curvedRigh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rtlCol="0" anchor="ctr"/>
          <a:lstStyle/>
          <a:p>
            <a:pPr algn="ctr"/>
            <a:endParaRPr lang="ja-JP" altLang="en-US" sz="1662" spc="-92">
              <a:solidFill>
                <a:prstClr val="black"/>
              </a:solidFill>
            </a:endParaRPr>
          </a:p>
        </p:txBody>
      </p:sp>
      <p:sp>
        <p:nvSpPr>
          <p:cNvPr id="74" name="左カーブ矢印 73"/>
          <p:cNvSpPr/>
          <p:nvPr/>
        </p:nvSpPr>
        <p:spPr>
          <a:xfrm rot="9981534" flipH="1">
            <a:off x="3683013" y="3861126"/>
            <a:ext cx="421735" cy="891982"/>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rtlCol="0" anchor="ctr"/>
          <a:lstStyle/>
          <a:p>
            <a:pPr algn="ctr"/>
            <a:endParaRPr lang="ja-JP" altLang="en-US" sz="1662" spc="-92" dirty="0">
              <a:solidFill>
                <a:prstClr val="black"/>
              </a:solidFill>
            </a:endParaRPr>
          </a:p>
        </p:txBody>
      </p:sp>
      <p:sp>
        <p:nvSpPr>
          <p:cNvPr id="75" name="右カーブ矢印 74"/>
          <p:cNvSpPr/>
          <p:nvPr/>
        </p:nvSpPr>
        <p:spPr>
          <a:xfrm rot="11588426" flipH="1">
            <a:off x="4830306" y="3856166"/>
            <a:ext cx="379544" cy="877517"/>
          </a:xfrm>
          <a:prstGeom prst="curvedRigh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rtlCol="0" anchor="ctr"/>
          <a:lstStyle/>
          <a:p>
            <a:pPr algn="ctr"/>
            <a:endParaRPr lang="ja-JP" altLang="en-US" sz="1662" spc="-92">
              <a:solidFill>
                <a:prstClr val="black"/>
              </a:solidFill>
            </a:endParaRPr>
          </a:p>
        </p:txBody>
      </p:sp>
      <p:sp>
        <p:nvSpPr>
          <p:cNvPr id="71" name="左カーブ矢印 70"/>
          <p:cNvSpPr/>
          <p:nvPr/>
        </p:nvSpPr>
        <p:spPr>
          <a:xfrm rot="2216199">
            <a:off x="6018922" y="3951191"/>
            <a:ext cx="405939" cy="1217106"/>
          </a:xfrm>
          <a:prstGeom prst="curvedLef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rtlCol="0" anchor="ctr"/>
          <a:lstStyle/>
          <a:p>
            <a:pPr algn="ctr"/>
            <a:endParaRPr lang="ja-JP" altLang="en-US" sz="1662" spc="-92">
              <a:solidFill>
                <a:prstClr val="black"/>
              </a:solidFill>
            </a:endParaRPr>
          </a:p>
        </p:txBody>
      </p:sp>
      <p:sp>
        <p:nvSpPr>
          <p:cNvPr id="77" name="左カーブ矢印 76"/>
          <p:cNvSpPr/>
          <p:nvPr/>
        </p:nvSpPr>
        <p:spPr>
          <a:xfrm rot="1592324" flipH="1">
            <a:off x="3360468" y="4668415"/>
            <a:ext cx="457933" cy="1125887"/>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rtlCol="0" anchor="ctr"/>
          <a:lstStyle/>
          <a:p>
            <a:pPr algn="ctr"/>
            <a:endParaRPr lang="ja-JP" altLang="en-US" sz="1662" spc="-92">
              <a:solidFill>
                <a:prstClr val="black"/>
              </a:solidFill>
            </a:endParaRPr>
          </a:p>
        </p:txBody>
      </p:sp>
      <p:sp>
        <p:nvSpPr>
          <p:cNvPr id="76" name="右カーブ矢印 75"/>
          <p:cNvSpPr/>
          <p:nvPr/>
        </p:nvSpPr>
        <p:spPr>
          <a:xfrm rot="12586660">
            <a:off x="5212948" y="5032952"/>
            <a:ext cx="503374" cy="1332773"/>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4388" tIns="42197" rIns="84388" bIns="42197" rtlCol="0" anchor="ctr"/>
          <a:lstStyle/>
          <a:p>
            <a:pPr algn="ctr"/>
            <a:endParaRPr lang="ja-JP" altLang="en-US" sz="1662" spc="-92">
              <a:solidFill>
                <a:prstClr val="black"/>
              </a:solidFill>
            </a:endParaRPr>
          </a:p>
        </p:txBody>
      </p:sp>
      <p:sp>
        <p:nvSpPr>
          <p:cNvPr id="38" name="円/楕円 37"/>
          <p:cNvSpPr/>
          <p:nvPr/>
        </p:nvSpPr>
        <p:spPr>
          <a:xfrm>
            <a:off x="3358965" y="4507473"/>
            <a:ext cx="2376264" cy="649706"/>
          </a:xfrm>
          <a:prstGeom prst="ellipse">
            <a:avLst/>
          </a:prstGeom>
        </p:spPr>
        <p:style>
          <a:lnRef idx="1">
            <a:schemeClr val="accent2"/>
          </a:lnRef>
          <a:fillRef idx="2">
            <a:schemeClr val="accent2"/>
          </a:fillRef>
          <a:effectRef idx="1">
            <a:schemeClr val="accent2"/>
          </a:effectRef>
          <a:fontRef idx="minor">
            <a:schemeClr val="dk1"/>
          </a:fontRef>
        </p:style>
        <p:txBody>
          <a:bodyPr lIns="84388" tIns="42197" rIns="84388" bIns="42197" rtlCol="0" anchor="ctr"/>
          <a:lstStyle/>
          <a:p>
            <a:pPr algn="ctr"/>
            <a:endParaRPr lang="ja-JP" altLang="en-US" sz="1662" spc="-92">
              <a:solidFill>
                <a:prstClr val="black"/>
              </a:solidFill>
            </a:endParaRPr>
          </a:p>
        </p:txBody>
      </p:sp>
      <p:sp>
        <p:nvSpPr>
          <p:cNvPr id="36" name="円/楕円 35"/>
          <p:cNvSpPr/>
          <p:nvPr/>
        </p:nvSpPr>
        <p:spPr>
          <a:xfrm>
            <a:off x="3049506" y="5821890"/>
            <a:ext cx="1262908" cy="531751"/>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rtlCol="0" anchor="ctr"/>
          <a:lstStyle/>
          <a:p>
            <a:pPr algn="ctr"/>
            <a:endParaRPr lang="ja-JP" altLang="en-US" sz="1662" spc="-92">
              <a:solidFill>
                <a:prstClr val="black"/>
              </a:solidFill>
            </a:endParaRPr>
          </a:p>
        </p:txBody>
      </p:sp>
      <p:sp>
        <p:nvSpPr>
          <p:cNvPr id="41" name="テキスト ボックス 40"/>
          <p:cNvSpPr txBox="1"/>
          <p:nvPr/>
        </p:nvSpPr>
        <p:spPr>
          <a:xfrm>
            <a:off x="1486702" y="3163133"/>
            <a:ext cx="1080120" cy="312524"/>
          </a:xfrm>
          <a:prstGeom prst="rect">
            <a:avLst/>
          </a:prstGeom>
          <a:noFill/>
        </p:spPr>
        <p:txBody>
          <a:bodyPr wrap="square" lIns="84388" tIns="42197" rIns="84388" bIns="42197" rtlCol="0">
            <a:spAutoFit/>
          </a:bodyPr>
          <a:lstStyle/>
          <a:p>
            <a:endParaRPr lang="en-US" altLang="ja-JP" sz="1477" b="1" spc="-92"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574988" y="5357067"/>
            <a:ext cx="2160240" cy="461668"/>
          </a:xfrm>
          <a:prstGeom prst="rect">
            <a:avLst/>
          </a:prstGeom>
          <a:noFill/>
        </p:spPr>
        <p:txBody>
          <a:bodyPr wrap="square" lIns="84388" tIns="42197" rIns="84388" bIns="42197" rtlCol="0">
            <a:spAutoFit/>
          </a:bodyPr>
          <a:lstStyle/>
          <a:p>
            <a:r>
              <a:rPr lang="ja-JP" altLang="en-US" sz="969" spc="-92" dirty="0">
                <a:solidFill>
                  <a:prstClr val="black"/>
                </a:solidFill>
                <a:latin typeface="ＭＳ Ｐゴシック"/>
              </a:rPr>
              <a:t>いつまでも元気に暮らすために･･･  </a:t>
            </a:r>
            <a:endParaRPr lang="en-US" altLang="ja-JP" sz="969" spc="-92" dirty="0">
              <a:solidFill>
                <a:prstClr val="black"/>
              </a:solidFill>
              <a:latin typeface="ＭＳ Ｐゴシック"/>
            </a:endParaRPr>
          </a:p>
          <a:p>
            <a:r>
              <a:rPr lang="ja-JP" altLang="en-US" sz="1477" b="1" spc="-92" dirty="0">
                <a:solidFill>
                  <a:prstClr val="black"/>
                </a:solidFill>
                <a:latin typeface="HG丸ｺﾞｼｯｸM-PRO" pitchFamily="50" charset="-128"/>
                <a:ea typeface="HG丸ｺﾞｼｯｸM-PRO" pitchFamily="50" charset="-128"/>
              </a:rPr>
              <a:t>生活支援・介護予防</a:t>
            </a:r>
            <a:endParaRPr lang="en-US" altLang="ja-JP" sz="1477" b="1" spc="-92"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36553" y="4183477"/>
            <a:ext cx="952640" cy="312524"/>
          </a:xfrm>
          <a:prstGeom prst="rect">
            <a:avLst/>
          </a:prstGeom>
          <a:noFill/>
        </p:spPr>
        <p:txBody>
          <a:bodyPr wrap="square" lIns="84388" tIns="42197" rIns="84388" bIns="42197" rtlCol="0">
            <a:spAutoFit/>
          </a:bodyPr>
          <a:lstStyle/>
          <a:p>
            <a:r>
              <a:rPr lang="ja-JP" altLang="en-US" sz="1477" b="1" spc="-92" dirty="0">
                <a:solidFill>
                  <a:prstClr val="black"/>
                </a:solidFill>
                <a:latin typeface="HG丸ｺﾞｼｯｸM-PRO" pitchFamily="50" charset="-128"/>
                <a:ea typeface="HG丸ｺﾞｼｯｸM-PRO" pitchFamily="50" charset="-128"/>
              </a:rPr>
              <a:t>住まい</a:t>
            </a:r>
            <a:endParaRPr lang="en-US" altLang="ja-JP" sz="1477" b="1" spc="-92"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647248" y="4492510"/>
            <a:ext cx="864097" cy="486368"/>
          </a:xfrm>
          <a:prstGeom prst="rect">
            <a:avLst/>
          </a:prstGeom>
        </p:spPr>
      </p:pic>
      <p:sp>
        <p:nvSpPr>
          <p:cNvPr id="55" name="角丸四角形 54"/>
          <p:cNvSpPr/>
          <p:nvPr/>
        </p:nvSpPr>
        <p:spPr>
          <a:xfrm>
            <a:off x="2586987" y="3031039"/>
            <a:ext cx="4032448" cy="33234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84388" tIns="42197" rIns="84388" bIns="42197" rtlCol="0" anchor="ctr"/>
          <a:lstStyle/>
          <a:p>
            <a:pPr algn="ctr"/>
            <a:r>
              <a:rPr lang="ja-JP" altLang="en-US" sz="1662" spc="-92" dirty="0">
                <a:solidFill>
                  <a:prstClr val="black"/>
                </a:solidFill>
              </a:rPr>
              <a:t>地域包括ケアシステムの姿</a:t>
            </a:r>
          </a:p>
        </p:txBody>
      </p:sp>
      <p:sp>
        <p:nvSpPr>
          <p:cNvPr id="59" name="角丸四角形 58"/>
          <p:cNvSpPr/>
          <p:nvPr/>
        </p:nvSpPr>
        <p:spPr>
          <a:xfrm>
            <a:off x="6039832" y="5157200"/>
            <a:ext cx="2662910" cy="797627"/>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84388" tIns="42197" rIns="84388" bIns="42197" rtlCol="0" anchor="ctr"/>
          <a:lstStyle/>
          <a:p>
            <a:pPr marL="161186" indent="-161186"/>
            <a:r>
              <a:rPr lang="en-US" altLang="ja-JP" sz="1107" spc="-92" dirty="0">
                <a:solidFill>
                  <a:prstClr val="black"/>
                </a:solidFill>
              </a:rPr>
              <a:t>※</a:t>
            </a:r>
            <a:r>
              <a:rPr lang="ja-JP" altLang="en-US" sz="1107" spc="-92" dirty="0">
                <a:solidFill>
                  <a:prstClr val="black"/>
                </a:solidFill>
              </a:rPr>
              <a:t>　</a:t>
            </a:r>
            <a:r>
              <a:rPr lang="ja-JP" altLang="ja-JP" sz="1107" spc="-92" dirty="0">
                <a:solidFill>
                  <a:prstClr val="black"/>
                </a:solidFill>
              </a:rPr>
              <a:t>地域包括ケアシステムは、おおむね３０分以内に必要なサービスが提供される日常生活圏域（具体的には中学校区）を単位として想定</a:t>
            </a:r>
            <a:endParaRPr lang="ja-JP" altLang="en-US" sz="1107" spc="-92"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109305" y="4160645"/>
            <a:ext cx="267856" cy="850051"/>
          </a:xfrm>
          <a:prstGeom prst="rect">
            <a:avLst/>
          </a:prstGeom>
        </p:spPr>
      </p:pic>
      <p:pic>
        <p:nvPicPr>
          <p:cNvPr id="8" name="図 7" descr="health_0180.wmf"/>
          <p:cNvPicPr>
            <a:picLocks noChangeAspect="1"/>
          </p:cNvPicPr>
          <p:nvPr/>
        </p:nvPicPr>
        <p:blipFill>
          <a:blip r:embed="rId5" cstate="print"/>
          <a:stretch>
            <a:fillRect/>
          </a:stretch>
        </p:blipFill>
        <p:spPr>
          <a:xfrm>
            <a:off x="4444560" y="4426044"/>
            <a:ext cx="864096" cy="642378"/>
          </a:xfrm>
          <a:prstGeom prst="rect">
            <a:avLst/>
          </a:prstGeom>
        </p:spPr>
      </p:pic>
      <p:sp>
        <p:nvSpPr>
          <p:cNvPr id="48" name="円/楕円 47"/>
          <p:cNvSpPr/>
          <p:nvPr/>
        </p:nvSpPr>
        <p:spPr>
          <a:xfrm>
            <a:off x="5508524" y="3628394"/>
            <a:ext cx="2126604" cy="664689"/>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rtlCol="0" anchor="ctr"/>
          <a:lstStyle/>
          <a:p>
            <a:pPr algn="ctr"/>
            <a:endParaRPr lang="ja-JP" altLang="en-US" sz="1662" spc="-92">
              <a:solidFill>
                <a:prstClr val="black"/>
              </a:solidFill>
            </a:endParaRPr>
          </a:p>
        </p:txBody>
      </p:sp>
      <p:pic>
        <p:nvPicPr>
          <p:cNvPr id="18" name="図 17" descr="build32.wmf"/>
          <p:cNvPicPr>
            <a:picLocks noChangeAspect="1"/>
          </p:cNvPicPr>
          <p:nvPr/>
        </p:nvPicPr>
        <p:blipFill>
          <a:blip r:embed="rId6" cstate="print"/>
          <a:stretch>
            <a:fillRect/>
          </a:stretch>
        </p:blipFill>
        <p:spPr>
          <a:xfrm>
            <a:off x="7427713" y="3296056"/>
            <a:ext cx="864096" cy="558152"/>
          </a:xfrm>
          <a:prstGeom prst="rect">
            <a:avLst/>
          </a:prstGeom>
        </p:spPr>
      </p:pic>
      <p:pic>
        <p:nvPicPr>
          <p:cNvPr id="6" name="図 5" descr="health_0166.wmf"/>
          <p:cNvPicPr>
            <a:picLocks noChangeAspect="1"/>
          </p:cNvPicPr>
          <p:nvPr/>
        </p:nvPicPr>
        <p:blipFill>
          <a:blip r:embed="rId7" cstate="print"/>
          <a:stretch>
            <a:fillRect/>
          </a:stretch>
        </p:blipFill>
        <p:spPr>
          <a:xfrm>
            <a:off x="7427722" y="3561928"/>
            <a:ext cx="792086" cy="516666"/>
          </a:xfrm>
          <a:prstGeom prst="rect">
            <a:avLst/>
          </a:prstGeom>
        </p:spPr>
      </p:pic>
      <p:pic>
        <p:nvPicPr>
          <p:cNvPr id="32" name="図 31" descr="build34.wmf"/>
          <p:cNvPicPr>
            <a:picLocks noChangeAspect="1"/>
          </p:cNvPicPr>
          <p:nvPr/>
        </p:nvPicPr>
        <p:blipFill>
          <a:blip r:embed="rId8" cstate="print"/>
          <a:stretch>
            <a:fillRect/>
          </a:stretch>
        </p:blipFill>
        <p:spPr>
          <a:xfrm>
            <a:off x="6372227" y="3296063"/>
            <a:ext cx="676874" cy="480622"/>
          </a:xfrm>
          <a:prstGeom prst="rect">
            <a:avLst/>
          </a:prstGeom>
        </p:spPr>
      </p:pic>
      <p:pic>
        <p:nvPicPr>
          <p:cNvPr id="9" name="図 8" descr="health_0047.wmf"/>
          <p:cNvPicPr>
            <a:picLocks noChangeAspect="1"/>
          </p:cNvPicPr>
          <p:nvPr/>
        </p:nvPicPr>
        <p:blipFill>
          <a:blip r:embed="rId9" cstate="print"/>
          <a:stretch>
            <a:fillRect/>
          </a:stretch>
        </p:blipFill>
        <p:spPr>
          <a:xfrm>
            <a:off x="6768311" y="3522829"/>
            <a:ext cx="667358" cy="637316"/>
          </a:xfrm>
          <a:prstGeom prst="rect">
            <a:avLst/>
          </a:prstGeom>
        </p:spPr>
      </p:pic>
      <p:sp>
        <p:nvSpPr>
          <p:cNvPr id="39" name="テキスト ボックス 38"/>
          <p:cNvSpPr txBox="1"/>
          <p:nvPr/>
        </p:nvSpPr>
        <p:spPr>
          <a:xfrm>
            <a:off x="5815138" y="4002847"/>
            <a:ext cx="2979724" cy="1009317"/>
          </a:xfrm>
          <a:prstGeom prst="rect">
            <a:avLst/>
          </a:prstGeom>
          <a:noFill/>
        </p:spPr>
        <p:txBody>
          <a:bodyPr wrap="square" lIns="84388" tIns="42197" rIns="84388" bIns="42197" rtlCol="0">
            <a:spAutoFit/>
          </a:bodyPr>
          <a:lstStyle/>
          <a:p>
            <a:pPr algn="l"/>
            <a:r>
              <a:rPr lang="ja-JP" altLang="en-US" sz="831" spc="-92" dirty="0">
                <a:solidFill>
                  <a:prstClr val="black"/>
                </a:solidFill>
                <a:latin typeface="ＭＳ Ｐゴシック"/>
              </a:rPr>
              <a:t>■在宅系サービス：</a:t>
            </a:r>
            <a:endParaRPr lang="en-US" altLang="ja-JP" sz="831" spc="-92" dirty="0">
              <a:solidFill>
                <a:prstClr val="black"/>
              </a:solidFill>
              <a:latin typeface="ＭＳ Ｐゴシック"/>
            </a:endParaRPr>
          </a:p>
          <a:p>
            <a:pPr algn="l"/>
            <a:r>
              <a:rPr lang="ja-JP" altLang="en-US" sz="739" spc="-92" dirty="0">
                <a:solidFill>
                  <a:prstClr val="black"/>
                </a:solidFill>
                <a:latin typeface="ＭＳ Ｐゴシック"/>
              </a:rPr>
              <a:t>・訪問介護　・訪問看護　・通所介護　</a:t>
            </a:r>
            <a:endParaRPr lang="en-US" altLang="ja-JP" sz="739" spc="-92" dirty="0">
              <a:solidFill>
                <a:prstClr val="black"/>
              </a:solidFill>
              <a:latin typeface="ＭＳ Ｐゴシック"/>
            </a:endParaRPr>
          </a:p>
          <a:p>
            <a:pPr algn="l"/>
            <a:r>
              <a:rPr lang="ja-JP" altLang="en-US" sz="739" spc="-92" dirty="0">
                <a:solidFill>
                  <a:prstClr val="black"/>
                </a:solidFill>
                <a:latin typeface="ＭＳ Ｐゴシック"/>
              </a:rPr>
              <a:t>・小規模多機能型居宅介護</a:t>
            </a:r>
            <a:endParaRPr lang="en-US" altLang="ja-JP" sz="739" spc="-92" dirty="0">
              <a:solidFill>
                <a:prstClr val="black"/>
              </a:solidFill>
              <a:latin typeface="ＭＳ Ｐゴシック"/>
            </a:endParaRPr>
          </a:p>
          <a:p>
            <a:pPr algn="l"/>
            <a:r>
              <a:rPr lang="ja-JP" altLang="en-US" sz="739" spc="-92" dirty="0">
                <a:solidFill>
                  <a:prstClr val="black"/>
                </a:solidFill>
                <a:latin typeface="ＭＳ Ｐゴシック"/>
              </a:rPr>
              <a:t>・</a:t>
            </a:r>
            <a:r>
              <a:rPr lang="ja-JP" altLang="en-US" sz="739" spc="-92" dirty="0">
                <a:solidFill>
                  <a:prstClr val="black"/>
                </a:solidFill>
              </a:rPr>
              <a:t>短期入所生活介護</a:t>
            </a:r>
            <a:endParaRPr lang="en-US" altLang="ja-JP" sz="739" spc="-92" dirty="0">
              <a:solidFill>
                <a:prstClr val="black"/>
              </a:solidFill>
            </a:endParaRPr>
          </a:p>
          <a:p>
            <a:pPr algn="l"/>
            <a:r>
              <a:rPr lang="ja-JP" altLang="en-US" sz="739" spc="-92" dirty="0">
                <a:solidFill>
                  <a:prstClr val="black"/>
                </a:solidFill>
              </a:rPr>
              <a:t>・福祉用具</a:t>
            </a:r>
            <a:endParaRPr lang="en-US" altLang="ja-JP" sz="739" spc="-92" dirty="0">
              <a:solidFill>
                <a:prstClr val="black"/>
              </a:solidFill>
            </a:endParaRPr>
          </a:p>
          <a:p>
            <a:pPr algn="l"/>
            <a:r>
              <a:rPr lang="ja-JP" altLang="en-US" sz="739" spc="-92" dirty="0">
                <a:solidFill>
                  <a:prstClr val="black"/>
                </a:solidFill>
              </a:rPr>
              <a:t>・</a:t>
            </a:r>
            <a:r>
              <a:rPr lang="en-US" altLang="ja-JP" sz="739" spc="-92" dirty="0">
                <a:solidFill>
                  <a:prstClr val="black"/>
                </a:solidFill>
              </a:rPr>
              <a:t>24</a:t>
            </a:r>
            <a:r>
              <a:rPr lang="ja-JP" altLang="en-US" sz="739" spc="-92" dirty="0">
                <a:solidFill>
                  <a:prstClr val="black"/>
                </a:solidFill>
              </a:rPr>
              <a:t>時間対応の訪問サービス</a:t>
            </a:r>
            <a:endParaRPr lang="en-US" altLang="ja-JP" sz="739" spc="-92" dirty="0">
              <a:solidFill>
                <a:prstClr val="black"/>
              </a:solidFill>
            </a:endParaRPr>
          </a:p>
          <a:p>
            <a:pPr algn="l"/>
            <a:r>
              <a:rPr lang="ja-JP" altLang="en-US" sz="739" spc="-92" dirty="0">
                <a:solidFill>
                  <a:prstClr val="black"/>
                </a:solidFill>
              </a:rPr>
              <a:t>・複合型サービス</a:t>
            </a:r>
            <a:endParaRPr lang="en-US" altLang="ja-JP" sz="739" spc="-92" dirty="0">
              <a:solidFill>
                <a:prstClr val="black"/>
              </a:solidFill>
            </a:endParaRPr>
          </a:p>
          <a:p>
            <a:pPr algn="l"/>
            <a:r>
              <a:rPr lang="en-US" altLang="ja-JP" sz="739" spc="-92" dirty="0">
                <a:solidFill>
                  <a:prstClr val="black"/>
                </a:solidFill>
              </a:rPr>
              <a:t>  </a:t>
            </a:r>
            <a:r>
              <a:rPr lang="ja-JP" altLang="en-US" sz="739" spc="-92" dirty="0">
                <a:solidFill>
                  <a:prstClr val="black"/>
                </a:solidFill>
              </a:rPr>
              <a:t>　（小規模多機能型居宅介護＋訪問看護） </a:t>
            </a:r>
            <a:r>
              <a:rPr lang="ja-JP" altLang="en-US" sz="739" spc="-92" dirty="0">
                <a:solidFill>
                  <a:prstClr val="black"/>
                </a:solidFill>
                <a:latin typeface="ＭＳ Ｐゴシック"/>
              </a:rPr>
              <a:t>等</a:t>
            </a:r>
            <a:endParaRPr lang="en-US" altLang="ja-JP" sz="739" spc="-92" dirty="0">
              <a:solidFill>
                <a:prstClr val="black"/>
              </a:solidFill>
              <a:latin typeface="ＭＳ Ｐゴシック"/>
            </a:endParaRPr>
          </a:p>
        </p:txBody>
      </p:sp>
      <p:sp>
        <p:nvSpPr>
          <p:cNvPr id="51" name="角丸四角形吹き出し 50"/>
          <p:cNvSpPr/>
          <p:nvPr/>
        </p:nvSpPr>
        <p:spPr>
          <a:xfrm>
            <a:off x="3574936" y="5024241"/>
            <a:ext cx="1598976" cy="265876"/>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l"/>
            <a:r>
              <a:rPr lang="ja-JP" altLang="en-US" sz="831" spc="-92" dirty="0">
                <a:solidFill>
                  <a:prstClr val="black"/>
                </a:solidFill>
              </a:rPr>
              <a:t>　・自宅</a:t>
            </a:r>
            <a:endParaRPr lang="en-US" altLang="ja-JP" sz="831" spc="-92" dirty="0">
              <a:solidFill>
                <a:prstClr val="black"/>
              </a:solidFill>
            </a:endParaRPr>
          </a:p>
          <a:p>
            <a:pPr algn="l"/>
            <a:r>
              <a:rPr lang="ja-JP" altLang="en-US" sz="831" spc="-92"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273956" y="5177722"/>
            <a:ext cx="598222" cy="508631"/>
          </a:xfrm>
          <a:prstGeom prst="rect">
            <a:avLst/>
          </a:prstGeom>
        </p:spPr>
      </p:pic>
      <p:sp>
        <p:nvSpPr>
          <p:cNvPr id="78" name="角丸四角形吹き出し 77"/>
          <p:cNvSpPr/>
          <p:nvPr/>
        </p:nvSpPr>
        <p:spPr>
          <a:xfrm>
            <a:off x="1846824" y="5058576"/>
            <a:ext cx="1312762" cy="332345"/>
          </a:xfrm>
          <a:prstGeom prst="wedgeRoundRectCallout">
            <a:avLst>
              <a:gd name="adj1" fmla="val -43638"/>
              <a:gd name="adj2" fmla="val 80920"/>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831" spc="-92" dirty="0">
                <a:solidFill>
                  <a:prstClr val="black"/>
                </a:solidFill>
              </a:rPr>
              <a:t>相談業務やサービスの</a:t>
            </a:r>
            <a:endParaRPr lang="en-US" altLang="ja-JP" sz="831" spc="-92" dirty="0">
              <a:solidFill>
                <a:prstClr val="black"/>
              </a:solidFill>
            </a:endParaRPr>
          </a:p>
          <a:p>
            <a:pPr algn="ctr"/>
            <a:r>
              <a:rPr lang="ja-JP" altLang="en-US" sz="831" spc="-92"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5552107" y="3500524"/>
            <a:ext cx="820221" cy="460214"/>
          </a:xfrm>
          <a:prstGeom prst="rect">
            <a:avLst/>
          </a:prstGeom>
        </p:spPr>
      </p:pic>
      <p:sp>
        <p:nvSpPr>
          <p:cNvPr id="65" name="テキスト ボックス 64"/>
          <p:cNvSpPr txBox="1"/>
          <p:nvPr/>
        </p:nvSpPr>
        <p:spPr>
          <a:xfrm>
            <a:off x="7819818" y="4254752"/>
            <a:ext cx="1522373" cy="881462"/>
          </a:xfrm>
          <a:prstGeom prst="rect">
            <a:avLst/>
          </a:prstGeom>
          <a:noFill/>
        </p:spPr>
        <p:txBody>
          <a:bodyPr wrap="square" lIns="84388" tIns="42197" rIns="84388" bIns="42197" rtlCol="0">
            <a:spAutoFit/>
          </a:bodyPr>
          <a:lstStyle/>
          <a:p>
            <a:pPr algn="l"/>
            <a:r>
              <a:rPr lang="ja-JP" altLang="en-US" sz="739" spc="-92" dirty="0">
                <a:solidFill>
                  <a:prstClr val="black"/>
                </a:solidFill>
              </a:rPr>
              <a:t>■施設・居住系サービス</a:t>
            </a:r>
          </a:p>
          <a:p>
            <a:pPr algn="l"/>
            <a:r>
              <a:rPr lang="ja-JP" altLang="en-US" sz="739" spc="-92" dirty="0">
                <a:solidFill>
                  <a:prstClr val="black"/>
                </a:solidFill>
              </a:rPr>
              <a:t>・介護老人福祉施設</a:t>
            </a:r>
            <a:endParaRPr lang="en-US" altLang="ja-JP" sz="739" spc="-92" dirty="0">
              <a:solidFill>
                <a:prstClr val="black"/>
              </a:solidFill>
            </a:endParaRPr>
          </a:p>
          <a:p>
            <a:pPr algn="l"/>
            <a:r>
              <a:rPr lang="ja-JP" altLang="en-US" sz="739" spc="-92" dirty="0">
                <a:solidFill>
                  <a:prstClr val="black"/>
                </a:solidFill>
              </a:rPr>
              <a:t>・介護老人保健施設</a:t>
            </a:r>
            <a:endParaRPr lang="en-US" altLang="ja-JP" sz="739" spc="-92" dirty="0">
              <a:solidFill>
                <a:prstClr val="black"/>
              </a:solidFill>
            </a:endParaRPr>
          </a:p>
          <a:p>
            <a:pPr algn="l"/>
            <a:r>
              <a:rPr lang="ja-JP" altLang="en-US" sz="739" spc="-92" dirty="0">
                <a:solidFill>
                  <a:prstClr val="black"/>
                </a:solidFill>
                <a:latin typeface="ＭＳ Ｐゴシック"/>
              </a:rPr>
              <a:t>・</a:t>
            </a:r>
            <a:r>
              <a:rPr lang="ja-JP" altLang="en-US" sz="739" spc="-92" dirty="0">
                <a:solidFill>
                  <a:prstClr val="black"/>
                </a:solidFill>
              </a:rPr>
              <a:t>認知症共同生活介護</a:t>
            </a:r>
            <a:endParaRPr lang="en-US" altLang="ja-JP" sz="739" spc="-92" dirty="0">
              <a:solidFill>
                <a:prstClr val="black"/>
              </a:solidFill>
            </a:endParaRPr>
          </a:p>
          <a:p>
            <a:pPr algn="l"/>
            <a:r>
              <a:rPr lang="ja-JP" altLang="en-US" sz="739" spc="-92" dirty="0">
                <a:solidFill>
                  <a:prstClr val="black"/>
                </a:solidFill>
              </a:rPr>
              <a:t>・特定施設入居者生活介護</a:t>
            </a:r>
            <a:endParaRPr lang="en-US" altLang="ja-JP" sz="739" spc="-92" dirty="0">
              <a:solidFill>
                <a:prstClr val="black"/>
              </a:solidFill>
            </a:endParaRPr>
          </a:p>
          <a:p>
            <a:pPr algn="l"/>
            <a:r>
              <a:rPr lang="ja-JP" altLang="en-US" sz="739" spc="-92" dirty="0">
                <a:solidFill>
                  <a:prstClr val="black"/>
                </a:solidFill>
              </a:rPr>
              <a:t>　　　　　　　　　　　　　　　　等</a:t>
            </a:r>
            <a:endParaRPr lang="en-US" altLang="ja-JP" sz="739" spc="-92" dirty="0">
              <a:solidFill>
                <a:prstClr val="black"/>
              </a:solidFill>
            </a:endParaRPr>
          </a:p>
          <a:p>
            <a:pPr algn="l"/>
            <a:endParaRPr lang="en-US" altLang="ja-JP" sz="739" spc="-92" dirty="0">
              <a:solidFill>
                <a:prstClr val="black"/>
              </a:solidFill>
              <a:latin typeface="ＭＳ Ｐゴシック"/>
            </a:endParaRPr>
          </a:p>
        </p:txBody>
      </p:sp>
      <p:sp>
        <p:nvSpPr>
          <p:cNvPr id="35" name="円/楕円 34"/>
          <p:cNvSpPr/>
          <p:nvPr/>
        </p:nvSpPr>
        <p:spPr>
          <a:xfrm>
            <a:off x="1925782" y="3628394"/>
            <a:ext cx="1721149" cy="598220"/>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rtlCol="0" anchor="ctr"/>
          <a:lstStyle/>
          <a:p>
            <a:pPr algn="ctr"/>
            <a:endParaRPr lang="ja-JP" altLang="en-US" sz="1662" spc="-92">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317608" y="3362517"/>
            <a:ext cx="594191" cy="626840"/>
          </a:xfrm>
          <a:prstGeom prst="rect">
            <a:avLst/>
          </a:prstGeom>
        </p:spPr>
      </p:pic>
      <p:pic>
        <p:nvPicPr>
          <p:cNvPr id="14" name="図 13" descr="doctor_illust07_02.gif"/>
          <p:cNvPicPr>
            <a:picLocks noChangeAspect="1"/>
          </p:cNvPicPr>
          <p:nvPr/>
        </p:nvPicPr>
        <p:blipFill>
          <a:blip r:embed="rId13" cstate="print"/>
          <a:stretch>
            <a:fillRect/>
          </a:stretch>
        </p:blipFill>
        <p:spPr>
          <a:xfrm>
            <a:off x="2648780" y="3370357"/>
            <a:ext cx="594192" cy="658181"/>
          </a:xfrm>
          <a:prstGeom prst="rect">
            <a:avLst/>
          </a:prstGeom>
        </p:spPr>
      </p:pic>
      <p:sp>
        <p:nvSpPr>
          <p:cNvPr id="79" name="円/楕円 78"/>
          <p:cNvSpPr/>
          <p:nvPr/>
        </p:nvSpPr>
        <p:spPr>
          <a:xfrm>
            <a:off x="3979290" y="6062466"/>
            <a:ext cx="1063503" cy="357622"/>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rtlCol="0" anchor="ctr"/>
          <a:lstStyle/>
          <a:p>
            <a:pPr algn="ctr"/>
            <a:endParaRPr lang="ja-JP" altLang="en-US" sz="1662" spc="-92">
              <a:solidFill>
                <a:prstClr val="black"/>
              </a:solidFill>
            </a:endParaRPr>
          </a:p>
        </p:txBody>
      </p:sp>
      <p:sp>
        <p:nvSpPr>
          <p:cNvPr id="72" name="円/楕円 71"/>
          <p:cNvSpPr/>
          <p:nvPr/>
        </p:nvSpPr>
        <p:spPr>
          <a:xfrm>
            <a:off x="4773174" y="5928509"/>
            <a:ext cx="1200248" cy="531751"/>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rtlCol="0" anchor="ctr"/>
          <a:lstStyle/>
          <a:p>
            <a:pPr algn="ctr"/>
            <a:endParaRPr lang="ja-JP" altLang="en-US" sz="1662" spc="-92">
              <a:solidFill>
                <a:prstClr val="black"/>
              </a:solidFill>
            </a:endParaRPr>
          </a:p>
        </p:txBody>
      </p:sp>
      <p:sp>
        <p:nvSpPr>
          <p:cNvPr id="62" name="正方形/長方形 61"/>
          <p:cNvSpPr/>
          <p:nvPr/>
        </p:nvSpPr>
        <p:spPr>
          <a:xfrm>
            <a:off x="2385756" y="4007559"/>
            <a:ext cx="1794661" cy="531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739" spc="-92" dirty="0">
                <a:solidFill>
                  <a:prstClr val="black"/>
                </a:solidFill>
              </a:rPr>
              <a:t>日常の医療：</a:t>
            </a:r>
            <a:endParaRPr lang="en-US" altLang="ja-JP" sz="739" spc="-92" dirty="0">
              <a:solidFill>
                <a:prstClr val="black"/>
              </a:solidFill>
            </a:endParaRPr>
          </a:p>
          <a:p>
            <a:pPr algn="l"/>
            <a:r>
              <a:rPr lang="ja-JP" altLang="en-US" sz="739" spc="-92" dirty="0">
                <a:solidFill>
                  <a:prstClr val="black"/>
                </a:solidFill>
              </a:rPr>
              <a:t>　・かかりつけ医、有床診療所</a:t>
            </a:r>
            <a:endParaRPr lang="en-US" altLang="ja-JP" sz="739" spc="-92" dirty="0">
              <a:solidFill>
                <a:prstClr val="black"/>
              </a:solidFill>
            </a:endParaRPr>
          </a:p>
          <a:p>
            <a:pPr algn="l"/>
            <a:r>
              <a:rPr lang="ja-JP" altLang="en-US" sz="739" spc="-92" dirty="0">
                <a:solidFill>
                  <a:prstClr val="black"/>
                </a:solidFill>
              </a:rPr>
              <a:t>　・地域の連携病院</a:t>
            </a:r>
            <a:endParaRPr lang="en-US" altLang="ja-JP" sz="739" spc="-92" dirty="0">
              <a:solidFill>
                <a:prstClr val="black"/>
              </a:solidFill>
            </a:endParaRPr>
          </a:p>
          <a:p>
            <a:pPr algn="l"/>
            <a:r>
              <a:rPr lang="ja-JP" altLang="en-US" sz="739" spc="-92"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042783" y="5755888"/>
            <a:ext cx="730053" cy="611039"/>
          </a:xfrm>
          <a:prstGeom prst="rect">
            <a:avLst/>
          </a:prstGeom>
        </p:spPr>
      </p:pic>
      <p:pic>
        <p:nvPicPr>
          <p:cNvPr id="5" name="図 4" descr="health_0153.wmf"/>
          <p:cNvPicPr>
            <a:picLocks noChangeAspect="1"/>
          </p:cNvPicPr>
          <p:nvPr/>
        </p:nvPicPr>
        <p:blipFill>
          <a:blip r:embed="rId15" cstate="print"/>
          <a:stretch>
            <a:fillRect/>
          </a:stretch>
        </p:blipFill>
        <p:spPr>
          <a:xfrm>
            <a:off x="4311881" y="5821890"/>
            <a:ext cx="460851" cy="481153"/>
          </a:xfrm>
          <a:prstGeom prst="rect">
            <a:avLst/>
          </a:prstGeom>
        </p:spPr>
      </p:pic>
      <p:sp>
        <p:nvSpPr>
          <p:cNvPr id="47" name="テキスト ボックス 46"/>
          <p:cNvSpPr txBox="1"/>
          <p:nvPr/>
        </p:nvSpPr>
        <p:spPr>
          <a:xfrm>
            <a:off x="3036376" y="6540331"/>
            <a:ext cx="4536504" cy="255586"/>
          </a:xfrm>
          <a:prstGeom prst="rect">
            <a:avLst/>
          </a:prstGeom>
          <a:noFill/>
        </p:spPr>
        <p:txBody>
          <a:bodyPr wrap="square" lIns="84388" tIns="42197" rIns="84388" bIns="42197" rtlCol="0">
            <a:spAutoFit/>
          </a:bodyPr>
          <a:lstStyle/>
          <a:p>
            <a:r>
              <a:rPr lang="ja-JP" altLang="en-US" sz="1107" spc="-92" dirty="0">
                <a:solidFill>
                  <a:prstClr val="black"/>
                </a:solidFill>
                <a:latin typeface="HG丸ｺﾞｼｯｸM-PRO" pitchFamily="50" charset="-128"/>
                <a:ea typeface="HG丸ｺﾞｼｯｸM-PRO" pitchFamily="50" charset="-128"/>
              </a:rPr>
              <a:t>老人クラブ・自治会・ボランティア・</a:t>
            </a:r>
            <a:r>
              <a:rPr lang="en-US" altLang="ja-JP" sz="1107" spc="-92" dirty="0">
                <a:solidFill>
                  <a:prstClr val="black"/>
                </a:solidFill>
                <a:latin typeface="HG丸ｺﾞｼｯｸM-PRO" pitchFamily="50" charset="-128"/>
                <a:ea typeface="HG丸ｺﾞｼｯｸM-PRO" pitchFamily="50" charset="-128"/>
              </a:rPr>
              <a:t>NPO</a:t>
            </a:r>
            <a:r>
              <a:rPr lang="ja-JP" altLang="en-US" sz="1107" spc="-92" dirty="0">
                <a:solidFill>
                  <a:prstClr val="black"/>
                </a:solidFill>
                <a:latin typeface="HG丸ｺﾞｼｯｸM-PRO" pitchFamily="50" charset="-128"/>
                <a:ea typeface="HG丸ｺﾞｼｯｸM-PRO" pitchFamily="50" charset="-128"/>
              </a:rPr>
              <a:t>　等</a:t>
            </a:r>
            <a:endParaRPr lang="en-US" altLang="ja-JP" sz="1107" spc="-92"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141052" y="4977700"/>
            <a:ext cx="371120" cy="692540"/>
          </a:xfrm>
          <a:prstGeom prst="rect">
            <a:avLst/>
          </a:prstGeom>
        </p:spPr>
      </p:pic>
      <p:sp>
        <p:nvSpPr>
          <p:cNvPr id="49" name="テキスト ボックス 48"/>
          <p:cNvSpPr txBox="1"/>
          <p:nvPr/>
        </p:nvSpPr>
        <p:spPr>
          <a:xfrm>
            <a:off x="440552" y="5694835"/>
            <a:ext cx="1713836" cy="397611"/>
          </a:xfrm>
          <a:prstGeom prst="rect">
            <a:avLst/>
          </a:prstGeom>
          <a:noFill/>
        </p:spPr>
        <p:txBody>
          <a:bodyPr wrap="square" lIns="84388" tIns="42197" rIns="84388" bIns="42197" rtlCol="0">
            <a:spAutoFit/>
          </a:bodyPr>
          <a:lstStyle/>
          <a:p>
            <a:pPr algn="l"/>
            <a:r>
              <a:rPr lang="ja-JP" altLang="en-US" sz="1000" spc="-92" dirty="0">
                <a:solidFill>
                  <a:prstClr val="black"/>
                </a:solidFill>
                <a:latin typeface="ＭＳ Ｐゴシック"/>
              </a:rPr>
              <a:t>・地域包括支援センター</a:t>
            </a:r>
            <a:endParaRPr lang="en-US" altLang="ja-JP" sz="1000" spc="-92" dirty="0">
              <a:solidFill>
                <a:prstClr val="black"/>
              </a:solidFill>
              <a:latin typeface="ＭＳ Ｐゴシック"/>
            </a:endParaRPr>
          </a:p>
          <a:p>
            <a:pPr algn="l"/>
            <a:r>
              <a:rPr lang="ja-JP" altLang="en-US" sz="1000" spc="-92" dirty="0">
                <a:solidFill>
                  <a:prstClr val="black"/>
                </a:solidFill>
                <a:latin typeface="ＭＳ Ｐゴシック"/>
              </a:rPr>
              <a:t>・ケアマネジャー</a:t>
            </a:r>
            <a:endParaRPr lang="en-US" altLang="ja-JP" sz="1000" spc="-92" dirty="0">
              <a:solidFill>
                <a:prstClr val="black"/>
              </a:solidFill>
              <a:latin typeface="ＭＳ Ｐゴシック"/>
            </a:endParaRPr>
          </a:p>
        </p:txBody>
      </p:sp>
      <p:sp>
        <p:nvSpPr>
          <p:cNvPr id="50" name="テキスト ボックス 49"/>
          <p:cNvSpPr txBox="1"/>
          <p:nvPr/>
        </p:nvSpPr>
        <p:spPr>
          <a:xfrm>
            <a:off x="3604348" y="3653194"/>
            <a:ext cx="930565" cy="255586"/>
          </a:xfrm>
          <a:prstGeom prst="rect">
            <a:avLst/>
          </a:prstGeom>
          <a:noFill/>
        </p:spPr>
        <p:txBody>
          <a:bodyPr wrap="square" lIns="84388" tIns="42197" rIns="84388" bIns="42197" rtlCol="0">
            <a:spAutoFit/>
          </a:bodyPr>
          <a:lstStyle/>
          <a:p>
            <a:r>
              <a:rPr lang="ja-JP" altLang="en-US" sz="1107" spc="-92" dirty="0">
                <a:solidFill>
                  <a:prstClr val="black"/>
                </a:solidFill>
                <a:latin typeface="HG丸ｺﾞｼｯｸM-PRO" pitchFamily="50" charset="-128"/>
                <a:ea typeface="HG丸ｺﾞｼｯｸM-PRO" pitchFamily="50" charset="-128"/>
              </a:rPr>
              <a:t>通院・入院</a:t>
            </a:r>
            <a:endParaRPr lang="en-US" altLang="ja-JP" sz="1107" spc="-92"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769752" y="3724349"/>
            <a:ext cx="872985" cy="255586"/>
          </a:xfrm>
          <a:prstGeom prst="rect">
            <a:avLst/>
          </a:prstGeom>
          <a:noFill/>
        </p:spPr>
        <p:txBody>
          <a:bodyPr wrap="square" lIns="84388" tIns="42197" rIns="84388" bIns="42197" rtlCol="0">
            <a:spAutoFit/>
          </a:bodyPr>
          <a:lstStyle/>
          <a:p>
            <a:r>
              <a:rPr lang="ja-JP" altLang="en-US" sz="1107" spc="-92" dirty="0">
                <a:solidFill>
                  <a:prstClr val="black"/>
                </a:solidFill>
                <a:latin typeface="HG丸ｺﾞｼｯｸM-PRO" pitchFamily="50" charset="-128"/>
                <a:ea typeface="HG丸ｺﾞｼｯｸM-PRO" pitchFamily="50" charset="-128"/>
              </a:rPr>
              <a:t>通所・入所</a:t>
            </a:r>
            <a:endParaRPr lang="en-US" altLang="ja-JP" sz="1107" spc="-92"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215176" y="3071721"/>
            <a:ext cx="498680" cy="556685"/>
          </a:xfrm>
          <a:prstGeom prst="rect">
            <a:avLst/>
          </a:prstGeom>
        </p:spPr>
      </p:pic>
      <p:sp>
        <p:nvSpPr>
          <p:cNvPr id="63" name="正方形/長方形 62"/>
          <p:cNvSpPr/>
          <p:nvPr/>
        </p:nvSpPr>
        <p:spPr>
          <a:xfrm>
            <a:off x="916220" y="3495473"/>
            <a:ext cx="1414726" cy="531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739" spc="-92" dirty="0">
                <a:solidFill>
                  <a:prstClr val="black"/>
                </a:solidFill>
              </a:rPr>
              <a:t>病院：</a:t>
            </a:r>
            <a:endParaRPr lang="en-US" altLang="ja-JP" sz="739" spc="-92" dirty="0">
              <a:solidFill>
                <a:prstClr val="black"/>
              </a:solidFill>
            </a:endParaRPr>
          </a:p>
          <a:p>
            <a:pPr algn="l"/>
            <a:r>
              <a:rPr lang="ja-JP" altLang="en-US" sz="739" spc="-92" dirty="0">
                <a:solidFill>
                  <a:prstClr val="black"/>
                </a:solidFill>
              </a:rPr>
              <a:t>　急性期、回復期、慢性期</a:t>
            </a:r>
            <a:endParaRPr lang="en-US" altLang="ja-JP" sz="739" spc="-92"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709010" y="3389956"/>
            <a:ext cx="403668" cy="304922"/>
          </a:xfrm>
          <a:prstGeom prst="rect">
            <a:avLst/>
          </a:prstGeom>
          <a:noFill/>
        </p:spPr>
      </p:pic>
      <p:sp>
        <p:nvSpPr>
          <p:cNvPr id="58" name="正方形/長方形 57"/>
          <p:cNvSpPr/>
          <p:nvPr/>
        </p:nvSpPr>
        <p:spPr>
          <a:xfrm>
            <a:off x="1770499" y="2963718"/>
            <a:ext cx="1222899" cy="631904"/>
          </a:xfrm>
          <a:prstGeom prst="rect">
            <a:avLst/>
          </a:prstGeom>
        </p:spPr>
        <p:txBody>
          <a:bodyPr wrap="none">
            <a:spAutoFit/>
          </a:bodyPr>
          <a:lstStyle/>
          <a:p>
            <a:pPr defTabSz="843772">
              <a:defRPr/>
            </a:pPr>
            <a:r>
              <a:rPr lang="ja-JP" altLang="en-US" sz="1107" spc="-92" dirty="0">
                <a:solidFill>
                  <a:prstClr val="black"/>
                </a:solidFill>
                <a:latin typeface="ＭＳ Ｐゴシック"/>
              </a:rPr>
              <a:t>病気になったら･･･  </a:t>
            </a:r>
            <a:endParaRPr lang="en-US" altLang="ja-JP" sz="1107" spc="-92" dirty="0">
              <a:solidFill>
                <a:prstClr val="black"/>
              </a:solidFill>
              <a:latin typeface="ＭＳ Ｐゴシック"/>
            </a:endParaRPr>
          </a:p>
          <a:p>
            <a:pPr defTabSz="843772">
              <a:defRPr/>
            </a:pPr>
            <a:r>
              <a:rPr lang="ja-JP" altLang="en-US" sz="1292" b="1" spc="-92" dirty="0">
                <a:solidFill>
                  <a:prstClr val="black"/>
                </a:solidFill>
                <a:latin typeface="HG丸ｺﾞｼｯｸM-PRO" pitchFamily="50" charset="-128"/>
                <a:ea typeface="HG丸ｺﾞｼｯｸM-PRO" pitchFamily="50" charset="-128"/>
              </a:rPr>
              <a:t>医　療</a:t>
            </a:r>
            <a:endParaRPr lang="en-US" altLang="ja-JP" sz="1292" b="1" spc="-92" dirty="0">
              <a:solidFill>
                <a:prstClr val="black"/>
              </a:solidFill>
              <a:latin typeface="HG丸ｺﾞｼｯｸM-PRO" pitchFamily="50" charset="-128"/>
              <a:ea typeface="HG丸ｺﾞｼｯｸM-PRO" pitchFamily="50" charset="-128"/>
            </a:endParaRPr>
          </a:p>
          <a:p>
            <a:pPr defTabSz="843772">
              <a:defRPr/>
            </a:pPr>
            <a:endParaRPr lang="ja-JP" altLang="en-US" sz="1107" spc="-92"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159072" y="5744607"/>
            <a:ext cx="1086872" cy="542564"/>
          </a:xfrm>
          <a:prstGeom prst="rect">
            <a:avLst/>
          </a:prstGeom>
          <a:noFill/>
        </p:spPr>
      </p:pic>
      <p:sp>
        <p:nvSpPr>
          <p:cNvPr id="42" name="テキスト ボックス 41"/>
          <p:cNvSpPr txBox="1"/>
          <p:nvPr/>
        </p:nvSpPr>
        <p:spPr>
          <a:xfrm>
            <a:off x="6490528" y="3047866"/>
            <a:ext cx="1979712" cy="482891"/>
          </a:xfrm>
          <a:prstGeom prst="rect">
            <a:avLst/>
          </a:prstGeom>
          <a:noFill/>
        </p:spPr>
        <p:txBody>
          <a:bodyPr wrap="square" lIns="84388" tIns="42197" rIns="84388" bIns="42197" rtlCol="0">
            <a:spAutoFit/>
          </a:bodyPr>
          <a:lstStyle/>
          <a:p>
            <a:r>
              <a:rPr lang="ja-JP" altLang="en-US" sz="1107" spc="-92" dirty="0">
                <a:solidFill>
                  <a:prstClr val="black"/>
                </a:solidFill>
                <a:latin typeface="ＭＳ Ｐゴシック"/>
              </a:rPr>
              <a:t>介護が必要になったら･･･  </a:t>
            </a:r>
            <a:endParaRPr lang="en-US" altLang="ja-JP" sz="1107" spc="-92" dirty="0">
              <a:solidFill>
                <a:prstClr val="black"/>
              </a:solidFill>
              <a:latin typeface="ＭＳ Ｐゴシック"/>
            </a:endParaRPr>
          </a:p>
          <a:p>
            <a:r>
              <a:rPr lang="ja-JP" altLang="en-US" sz="1477" b="1" spc="-92" dirty="0">
                <a:solidFill>
                  <a:prstClr val="black"/>
                </a:solidFill>
                <a:latin typeface="HG丸ｺﾞｼｯｸM-PRO" pitchFamily="50" charset="-128"/>
                <a:ea typeface="HG丸ｺﾞｼｯｸM-PRO" pitchFamily="50" charset="-128"/>
              </a:rPr>
              <a:t>　　　介　護</a:t>
            </a:r>
            <a:endParaRPr lang="en-US" altLang="ja-JP" sz="1477" b="1" spc="-92"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489273" y="4928378"/>
            <a:ext cx="1144222" cy="198967"/>
          </a:xfrm>
          <a:prstGeom prst="rect">
            <a:avLst/>
          </a:prstGeom>
          <a:noFill/>
        </p:spPr>
        <p:txBody>
          <a:bodyPr wrap="square" lIns="84388" tIns="42197" rIns="84388" bIns="42197" rtlCol="0">
            <a:spAutoFit/>
          </a:bodyPr>
          <a:lstStyle/>
          <a:p>
            <a:r>
              <a:rPr lang="ja-JP" altLang="en-US" sz="739" spc="-92" dirty="0">
                <a:solidFill>
                  <a:prstClr val="black"/>
                </a:solidFill>
                <a:latin typeface="ＭＳ Ｐゴシック"/>
              </a:rPr>
              <a:t>■介護予防サービス</a:t>
            </a:r>
            <a:endParaRPr lang="en-US" altLang="ja-JP" sz="739" spc="-92" dirty="0">
              <a:solidFill>
                <a:prstClr val="black"/>
              </a:solidFill>
              <a:latin typeface="ＭＳ Ｐゴシック"/>
            </a:endParaRPr>
          </a:p>
        </p:txBody>
      </p:sp>
      <p:sp>
        <p:nvSpPr>
          <p:cNvPr id="68" name="正方形/長方形 67"/>
          <p:cNvSpPr/>
          <p:nvPr/>
        </p:nvSpPr>
        <p:spPr>
          <a:xfrm>
            <a:off x="75233" y="303967"/>
            <a:ext cx="9026712" cy="346932"/>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846"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369628" y="4293096"/>
            <a:ext cx="325842" cy="656457"/>
          </a:xfrm>
          <a:prstGeom prst="rect">
            <a:avLst/>
          </a:prstGeom>
          <a:noFill/>
        </p:spPr>
      </p:pic>
      <p:sp>
        <p:nvSpPr>
          <p:cNvPr id="80" name="角丸四角形 79"/>
          <p:cNvSpPr/>
          <p:nvPr/>
        </p:nvSpPr>
        <p:spPr bwMode="auto">
          <a:xfrm>
            <a:off x="179583" y="703775"/>
            <a:ext cx="8847256" cy="2226461"/>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3231" bIns="33231" anchor="ctr"/>
          <a:lstStyle/>
          <a:p>
            <a:pPr marL="164116" indent="-164116">
              <a:lnSpc>
                <a:spcPts val="1661"/>
              </a:lnSpc>
              <a:spcBef>
                <a:spcPts val="554"/>
              </a:spcBef>
              <a:defRPr/>
            </a:pPr>
            <a:r>
              <a:rPr lang="ja-JP" altLang="en-US" sz="1477"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477"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16" indent="-164116">
              <a:lnSpc>
                <a:spcPts val="1661"/>
              </a:lnSpc>
              <a:spcBef>
                <a:spcPts val="554"/>
              </a:spcBef>
              <a:defRPr/>
            </a:pPr>
            <a:r>
              <a:rPr lang="ja-JP" altLang="en-US" sz="1477"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477" dirty="0">
              <a:solidFill>
                <a:srgbClr val="000000"/>
              </a:solidFill>
              <a:latin typeface="HGPｺﾞｼｯｸM" pitchFamily="50" charset="-128"/>
              <a:ea typeface="HGPｺﾞｼｯｸM" pitchFamily="50" charset="-128"/>
            </a:endParaRPr>
          </a:p>
          <a:p>
            <a:pPr marL="164116" indent="-164116">
              <a:lnSpc>
                <a:spcPts val="1661"/>
              </a:lnSpc>
              <a:spcBef>
                <a:spcPts val="554"/>
              </a:spcBef>
              <a:defRPr/>
            </a:pPr>
            <a:r>
              <a:rPr lang="ja-JP" altLang="en-US" sz="1477"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477" b="1" dirty="0">
                <a:solidFill>
                  <a:srgbClr val="FF0000"/>
                </a:solidFill>
                <a:latin typeface="HGPｺﾞｼｯｸM" pitchFamily="50" charset="-128"/>
                <a:ea typeface="HGPｺﾞｼｯｸM" pitchFamily="50" charset="-128"/>
              </a:rPr>
              <a:t>高齢化の進展状況には大きな地域差</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16" indent="-164116">
              <a:lnSpc>
                <a:spcPts val="1661"/>
              </a:lnSpc>
              <a:spcBef>
                <a:spcPts val="554"/>
              </a:spcBef>
              <a:defRPr/>
            </a:pPr>
            <a:r>
              <a:rPr lang="ja-JP" altLang="en-US" sz="1477" dirty="0">
                <a:solidFill>
                  <a:srgbClr val="000000"/>
                </a:solidFill>
                <a:latin typeface="HGPｺﾞｼｯｸM" pitchFamily="50" charset="-128"/>
                <a:ea typeface="HGPｺﾞｼｯｸM" pitchFamily="50" charset="-128"/>
              </a:rPr>
              <a:t>○　地域包括ケアシステムは、</a:t>
            </a:r>
            <a:r>
              <a:rPr lang="ja-JP" altLang="en-US" sz="1477"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477" dirty="0">
                <a:solidFill>
                  <a:prstClr val="black"/>
                </a:solidFill>
                <a:latin typeface="HGPｺﾞｼｯｸM" pitchFamily="50" charset="-128"/>
                <a:ea typeface="HGPｺﾞｼｯｸM" pitchFamily="50" charset="-128"/>
              </a:rPr>
              <a:t>ことが必要。</a:t>
            </a:r>
            <a:endParaRPr lang="ja-JP" altLang="en-US" sz="1107" dirty="0">
              <a:solidFill>
                <a:prstClr val="black"/>
              </a:solidFill>
            </a:endParaRPr>
          </a:p>
        </p:txBody>
      </p:sp>
      <p:sp>
        <p:nvSpPr>
          <p:cNvPr id="2" name="スライド番号プレースホルダー 1"/>
          <p:cNvSpPr>
            <a:spLocks noGrp="1"/>
          </p:cNvSpPr>
          <p:nvPr>
            <p:ph type="sldNum" sz="quarter" idx="12"/>
          </p:nvPr>
        </p:nvSpPr>
        <p:spPr>
          <a:xfrm>
            <a:off x="6858527" y="6397227"/>
            <a:ext cx="2133600" cy="365125"/>
          </a:xfrm>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12</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テキスト ボックス 59"/>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847184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000" y="1700808"/>
            <a:ext cx="8136000" cy="4811574"/>
          </a:xfrm>
          <a:prstGeom prst="rect">
            <a:avLst/>
          </a:prstGeom>
          <a:noFill/>
        </p:spPr>
        <p:txBody>
          <a:bodyPr wrap="square" rtlCol="0">
            <a:spAutoFit/>
          </a:bodyPr>
          <a:lstStyle/>
          <a:p>
            <a:r>
              <a:rPr kumimoji="1" lang="en-US" altLang="ja-JP" sz="2400" dirty="0" smtClean="0">
                <a:solidFill>
                  <a:srgbClr val="0070C0"/>
                </a:solidFill>
                <a:latin typeface="+mn-ea"/>
              </a:rPr>
              <a:t>【 50</a:t>
            </a:r>
            <a:r>
              <a:rPr kumimoji="1" lang="ja-JP" altLang="en-US" sz="2400" dirty="0" smtClean="0">
                <a:solidFill>
                  <a:srgbClr val="0070C0"/>
                </a:solidFill>
                <a:latin typeface="+mn-ea"/>
              </a:rPr>
              <a:t>代女性　統合失調症　一人暮らし </a:t>
            </a:r>
            <a:r>
              <a:rPr kumimoji="1" lang="en-US" altLang="ja-JP" sz="2400" dirty="0" smtClean="0">
                <a:solidFill>
                  <a:srgbClr val="0070C0"/>
                </a:solidFill>
                <a:latin typeface="+mn-ea"/>
              </a:rPr>
              <a:t>】</a:t>
            </a:r>
          </a:p>
          <a:p>
            <a:endParaRPr kumimoji="1" lang="en-US" altLang="ja-JP" sz="1600" dirty="0" smtClean="0">
              <a:latin typeface="+mn-ea"/>
            </a:endParaRPr>
          </a:p>
          <a:p>
            <a:pPr indent="216000" algn="just">
              <a:lnSpc>
                <a:spcPts val="2200"/>
              </a:lnSpc>
            </a:pPr>
            <a:r>
              <a:rPr lang="en-US" altLang="ja-JP" sz="1600" dirty="0">
                <a:latin typeface="+mn-ea"/>
              </a:rPr>
              <a:t>10</a:t>
            </a:r>
            <a:r>
              <a:rPr lang="ja-JP" altLang="en-US" sz="1600" dirty="0">
                <a:latin typeface="+mn-ea"/>
              </a:rPr>
              <a:t>代後半で発症。常に幻聴・妄想の影響を受けて行動に支障が出ることが多い。かかりつけ医のすすめで訪問看護とヘルパーを利用していたが、支援者との距離感がわからず、本人のストレスが高まっていた。結果的に一度に大量の水分を摂取して身体状況が悪化。自宅で倒れているところを発見</a:t>
            </a:r>
            <a:r>
              <a:rPr lang="ja-JP" altLang="en-US" sz="1600" dirty="0" smtClean="0">
                <a:latin typeface="+mn-ea"/>
              </a:rPr>
              <a:t>されて、精神科</a:t>
            </a:r>
            <a:r>
              <a:rPr lang="ja-JP" altLang="en-US" sz="1600" dirty="0">
                <a:latin typeface="+mn-ea"/>
              </a:rPr>
              <a:t>入院となる</a:t>
            </a:r>
            <a:r>
              <a:rPr lang="ja-JP" altLang="en-US" sz="1600" dirty="0" smtClean="0">
                <a:latin typeface="+mn-ea"/>
              </a:rPr>
              <a:t>。</a:t>
            </a:r>
            <a:endParaRPr lang="en-US" altLang="ja-JP" sz="1600" dirty="0">
              <a:latin typeface="+mn-ea"/>
            </a:endParaRPr>
          </a:p>
          <a:p>
            <a:pPr indent="216000" algn="just">
              <a:lnSpc>
                <a:spcPts val="2200"/>
              </a:lnSpc>
              <a:spcBef>
                <a:spcPts val="1200"/>
              </a:spcBef>
            </a:pPr>
            <a:r>
              <a:rPr lang="ja-JP" altLang="en-US" sz="1600" dirty="0">
                <a:latin typeface="+mn-ea"/>
              </a:rPr>
              <a:t>入院当初は飲水行動がやめられず、身体拘束</a:t>
            </a:r>
            <a:r>
              <a:rPr lang="ja-JP" altLang="en-US" sz="1600" dirty="0" smtClean="0">
                <a:latin typeface="+mn-ea"/>
              </a:rPr>
              <a:t>をせざるを得ない状況</a:t>
            </a:r>
            <a:r>
              <a:rPr lang="ja-JP" altLang="en-US" sz="1600" dirty="0">
                <a:latin typeface="+mn-ea"/>
              </a:rPr>
              <a:t>。それに対して本人は興奮</a:t>
            </a:r>
            <a:r>
              <a:rPr lang="ja-JP" altLang="en-US" sz="1600" dirty="0" smtClean="0">
                <a:latin typeface="+mn-ea"/>
              </a:rPr>
              <a:t>し、</a:t>
            </a:r>
            <a:r>
              <a:rPr lang="en-US" altLang="ja-JP" sz="1600" dirty="0" smtClean="0">
                <a:latin typeface="+mn-ea"/>
              </a:rPr>
              <a:t>Ns</a:t>
            </a:r>
            <a:r>
              <a:rPr lang="ja-JP" altLang="en-US" sz="1600" dirty="0" err="1" smtClean="0">
                <a:latin typeface="+mn-ea"/>
              </a:rPr>
              <a:t>への</a:t>
            </a:r>
            <a:r>
              <a:rPr lang="ja-JP" altLang="en-US" sz="1600" dirty="0" smtClean="0">
                <a:latin typeface="+mn-ea"/>
              </a:rPr>
              <a:t>粗暴</a:t>
            </a:r>
            <a:r>
              <a:rPr lang="ja-JP" altLang="en-US" sz="1600" dirty="0">
                <a:latin typeface="+mn-ea"/>
              </a:rPr>
              <a:t>行為もあった。入院治療をすすめる中で、飲水行動は徐々に消失。本人の希望があり退院をすすめることになるが、遠方に住む兄は反対</a:t>
            </a:r>
            <a:r>
              <a:rPr lang="ja-JP" altLang="en-US" sz="1600" dirty="0" smtClean="0">
                <a:latin typeface="+mn-ea"/>
              </a:rPr>
              <a:t>し、見守り</a:t>
            </a:r>
            <a:r>
              <a:rPr lang="ja-JP" altLang="en-US" sz="1600" dirty="0">
                <a:latin typeface="+mn-ea"/>
              </a:rPr>
              <a:t>のある施設へ</a:t>
            </a:r>
            <a:r>
              <a:rPr lang="ja-JP" altLang="en-US" sz="1600" dirty="0" smtClean="0">
                <a:latin typeface="+mn-ea"/>
              </a:rPr>
              <a:t>の</a:t>
            </a:r>
            <a:r>
              <a:rPr lang="en-US" altLang="ja-JP" sz="1600" dirty="0" smtClean="0">
                <a:latin typeface="+mn-ea"/>
              </a:rPr>
              <a:t/>
            </a:r>
            <a:br>
              <a:rPr lang="en-US" altLang="ja-JP" sz="1600" dirty="0" smtClean="0">
                <a:latin typeface="+mn-ea"/>
              </a:rPr>
            </a:br>
            <a:r>
              <a:rPr lang="ja-JP" altLang="en-US" sz="1600" dirty="0" smtClean="0">
                <a:latin typeface="+mn-ea"/>
              </a:rPr>
              <a:t>入所</a:t>
            </a:r>
            <a:r>
              <a:rPr lang="ja-JP" altLang="en-US" sz="1600" dirty="0">
                <a:latin typeface="+mn-ea"/>
              </a:rPr>
              <a:t>を希望。それでも本人は自宅への退院を強く希望したため、病院スタッフ同伴の外出</a:t>
            </a:r>
            <a:r>
              <a:rPr lang="ja-JP" altLang="en-US" sz="1600" dirty="0" smtClean="0">
                <a:latin typeface="+mn-ea"/>
              </a:rPr>
              <a:t>や</a:t>
            </a:r>
            <a:r>
              <a:rPr lang="en-US" altLang="ja-JP" sz="1600" dirty="0" smtClean="0">
                <a:latin typeface="+mn-ea"/>
              </a:rPr>
              <a:t/>
            </a:r>
            <a:br>
              <a:rPr lang="en-US" altLang="ja-JP" sz="1600" dirty="0" smtClean="0">
                <a:latin typeface="+mn-ea"/>
              </a:rPr>
            </a:br>
            <a:r>
              <a:rPr lang="ja-JP" altLang="en-US" sz="1600" dirty="0" smtClean="0">
                <a:latin typeface="+mn-ea"/>
              </a:rPr>
              <a:t>単独</a:t>
            </a:r>
            <a:r>
              <a:rPr lang="ja-JP" altLang="en-US" sz="1600" dirty="0">
                <a:latin typeface="+mn-ea"/>
              </a:rPr>
              <a:t>での外泊を重ねて実績を作る。その過程で地域活動支援センターや訪問看護師ともかかわりを持ち、退院後もスムーズにサービス導入できるよう</a:t>
            </a:r>
            <a:r>
              <a:rPr lang="ja-JP" altLang="en-US" sz="1600" dirty="0" smtClean="0">
                <a:latin typeface="+mn-ea"/>
              </a:rPr>
              <a:t>に、病院</a:t>
            </a:r>
            <a:r>
              <a:rPr lang="ja-JP" altLang="en-US" sz="1600" dirty="0">
                <a:latin typeface="+mn-ea"/>
              </a:rPr>
              <a:t>スタッフから入院中のかかわりを細かく伝えた。兄も本人の様子をみて自宅への退院を了解。緊急時に介入できる</a:t>
            </a:r>
            <a:r>
              <a:rPr lang="ja-JP" altLang="en-US" sz="1600" dirty="0" smtClean="0">
                <a:latin typeface="+mn-ea"/>
              </a:rPr>
              <a:t>よう、隣人</a:t>
            </a:r>
            <a:r>
              <a:rPr lang="ja-JP" altLang="en-US" sz="1600" dirty="0">
                <a:latin typeface="+mn-ea"/>
              </a:rPr>
              <a:t>にカギを預けて見守りも依頼してくれた。懸念されていた多飲水による身体状況悪化時</a:t>
            </a:r>
            <a:r>
              <a:rPr lang="ja-JP" altLang="en-US" sz="1600" dirty="0" smtClean="0">
                <a:latin typeface="+mn-ea"/>
              </a:rPr>
              <a:t>は、病院</a:t>
            </a:r>
            <a:r>
              <a:rPr lang="ja-JP" altLang="en-US" sz="1600" dirty="0">
                <a:latin typeface="+mn-ea"/>
              </a:rPr>
              <a:t>が入院対応するように院内で意思統一をし、地域支援者が休みの日曜日や夜間帯</a:t>
            </a:r>
            <a:r>
              <a:rPr lang="ja-JP" altLang="en-US" sz="1600" dirty="0" smtClean="0">
                <a:latin typeface="+mn-ea"/>
              </a:rPr>
              <a:t>は、病棟</a:t>
            </a:r>
            <a:r>
              <a:rPr lang="en-US" altLang="ja-JP" sz="1600" dirty="0" smtClean="0">
                <a:latin typeface="+mn-ea"/>
              </a:rPr>
              <a:t>Ns</a:t>
            </a:r>
            <a:r>
              <a:rPr lang="ja-JP" altLang="en-US" sz="1600" dirty="0" smtClean="0">
                <a:latin typeface="+mn-ea"/>
              </a:rPr>
              <a:t>が</a:t>
            </a:r>
            <a:r>
              <a:rPr lang="ja-JP" altLang="en-US" sz="1600" dirty="0">
                <a:latin typeface="+mn-ea"/>
              </a:rPr>
              <a:t>電話</a:t>
            </a:r>
            <a:r>
              <a:rPr lang="ja-JP" altLang="en-US" sz="1600" dirty="0" smtClean="0">
                <a:latin typeface="+mn-ea"/>
              </a:rPr>
              <a:t>にて、本人</a:t>
            </a:r>
            <a:r>
              <a:rPr lang="ja-JP" altLang="en-US" sz="1600" dirty="0">
                <a:latin typeface="+mn-ea"/>
              </a:rPr>
              <a:t>の相談に応じるようにした</a:t>
            </a:r>
            <a:r>
              <a:rPr lang="ja-JP" altLang="en-US" sz="1600" dirty="0" smtClean="0">
                <a:latin typeface="+mn-ea"/>
              </a:rPr>
              <a:t>。</a:t>
            </a:r>
            <a:endParaRPr lang="ja-JP" altLang="en-US" sz="1600" dirty="0">
              <a:latin typeface="+mn-ea"/>
            </a:endParaRPr>
          </a:p>
        </p:txBody>
      </p:sp>
      <p:sp>
        <p:nvSpPr>
          <p:cNvPr id="3" name="スライド番号プレースホルダー 2"/>
          <p:cNvSpPr>
            <a:spLocks noGrp="1"/>
          </p:cNvSpPr>
          <p:nvPr>
            <p:ph type="sldNum" sz="quarter" idx="12"/>
          </p:nvPr>
        </p:nvSpPr>
        <p:spPr>
          <a:xfrm>
            <a:off x="6758880" y="6356350"/>
            <a:ext cx="2133600" cy="365125"/>
          </a:xfrm>
        </p:spPr>
        <p:txBody>
          <a:bodyPr/>
          <a:lstStyle/>
          <a:p>
            <a:fld id="{735792B8-4907-4832-B6DB-FFDFB2776905}" type="slidenum">
              <a:rPr kumimoji="1" lang="ja-JP" altLang="en-US" smtClean="0"/>
              <a:t>13</a:t>
            </a:fld>
            <a:endParaRPr kumimoji="1" lang="ja-JP" altLang="en-US" dirty="0"/>
          </a:p>
        </p:txBody>
      </p:sp>
      <p:sp>
        <p:nvSpPr>
          <p:cNvPr id="5" name="タイトル 1"/>
          <p:cNvSpPr txBox="1">
            <a:spLocks/>
          </p:cNvSpPr>
          <p:nvPr/>
        </p:nvSpPr>
        <p:spPr>
          <a:xfrm>
            <a:off x="540000" y="540000"/>
            <a:ext cx="8758800" cy="11340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kern="100" dirty="0" smtClean="0">
                <a:latin typeface="Century" panose="02040604050505020304" pitchFamily="18" charset="0"/>
                <a:cs typeface="Times New Roman" panose="02020603050405020304" pitchFamily="18" charset="0"/>
              </a:rPr>
              <a:t>３</a:t>
            </a:r>
            <a:r>
              <a:rPr lang="ja-JP" altLang="ja-JP" sz="3600" kern="100" dirty="0" smtClean="0">
                <a:latin typeface="Century" panose="02040604050505020304" pitchFamily="18" charset="0"/>
                <a:cs typeface="Times New Roman" panose="02020603050405020304" pitchFamily="18" charset="0"/>
              </a:rPr>
              <a:t>．</a:t>
            </a:r>
            <a:r>
              <a:rPr lang="ja-JP" altLang="en-US" sz="3600" kern="100" dirty="0" smtClean="0">
                <a:latin typeface="Century" panose="02040604050505020304" pitchFamily="18" charset="0"/>
                <a:cs typeface="Times New Roman" panose="02020603050405020304" pitchFamily="18" charset="0"/>
              </a:rPr>
              <a:t>連携が図られた例　事例１</a:t>
            </a:r>
            <a:endParaRPr lang="en-US" altLang="ja-JP" sz="3600" kern="100" dirty="0" smtClean="0">
              <a:latin typeface="Century" panose="02040604050505020304" pitchFamily="18" charset="0"/>
              <a:cs typeface="Times New Roman" panose="02020603050405020304" pitchFamily="18" charset="0"/>
            </a:endParaRPr>
          </a:p>
          <a:p>
            <a:pPr algn="l"/>
            <a:r>
              <a:rPr lang="ja-JP" altLang="en-US" sz="2800" kern="100" dirty="0" smtClean="0">
                <a:latin typeface="Century" panose="02040604050505020304" pitchFamily="18" charset="0"/>
                <a:ea typeface="ＭＳ Ｐゴシック" panose="020B0600070205080204" pitchFamily="50" charset="-128"/>
                <a:cs typeface="Times New Roman" panose="02020603050405020304" pitchFamily="18" charset="0"/>
              </a:rPr>
              <a:t>～入院中より地域支援者との連携をはかった例～</a:t>
            </a:r>
            <a:endParaRPr lang="ja-JP" altLang="en-US" sz="28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922179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560292" y="404664"/>
            <a:ext cx="8114151" cy="5972188"/>
            <a:chOff x="516213" y="193208"/>
            <a:chExt cx="8114151" cy="5972188"/>
          </a:xfrm>
        </p:grpSpPr>
        <p:sp>
          <p:nvSpPr>
            <p:cNvPr id="10" name="円/楕円 9"/>
            <p:cNvSpPr/>
            <p:nvPr/>
          </p:nvSpPr>
          <p:spPr>
            <a:xfrm>
              <a:off x="2786050" y="4714884"/>
              <a:ext cx="2500330" cy="92869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地域活動支援</a:t>
              </a:r>
              <a:endParaRPr kumimoji="1" lang="en-US" altLang="ja-JP" sz="1400" b="1" dirty="0" smtClean="0">
                <a:solidFill>
                  <a:schemeClr val="bg1"/>
                </a:solidFill>
              </a:endParaRPr>
            </a:p>
            <a:p>
              <a:pPr algn="ctr"/>
              <a:r>
                <a:rPr kumimoji="1" lang="ja-JP" altLang="en-US" sz="1400" b="1" dirty="0" smtClean="0">
                  <a:solidFill>
                    <a:schemeClr val="bg1"/>
                  </a:solidFill>
                </a:rPr>
                <a:t>センタースタッフ</a:t>
              </a:r>
              <a:endParaRPr kumimoji="1" lang="ja-JP" altLang="en-US" sz="1400" b="1" dirty="0">
                <a:solidFill>
                  <a:schemeClr val="bg1"/>
                </a:solidFill>
              </a:endParaRPr>
            </a:p>
          </p:txBody>
        </p:sp>
        <p:sp>
          <p:nvSpPr>
            <p:cNvPr id="11" name="円/楕円 10"/>
            <p:cNvSpPr/>
            <p:nvPr/>
          </p:nvSpPr>
          <p:spPr>
            <a:xfrm>
              <a:off x="6572264" y="4643446"/>
              <a:ext cx="1285884" cy="92869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兄</a:t>
              </a:r>
              <a:endParaRPr kumimoji="1" lang="ja-JP" altLang="en-US" b="1" dirty="0">
                <a:solidFill>
                  <a:schemeClr val="bg1"/>
                </a:solidFill>
              </a:endParaRPr>
            </a:p>
          </p:txBody>
        </p:sp>
        <p:cxnSp>
          <p:nvCxnSpPr>
            <p:cNvPr id="25" name="直線矢印コネクタ 24"/>
            <p:cNvCxnSpPr/>
            <p:nvPr/>
          </p:nvCxnSpPr>
          <p:spPr>
            <a:xfrm rot="10800000">
              <a:off x="4929190" y="3786190"/>
              <a:ext cx="1714512" cy="107157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代替処理 30"/>
            <p:cNvSpPr/>
            <p:nvPr/>
          </p:nvSpPr>
          <p:spPr>
            <a:xfrm>
              <a:off x="579339" y="4879512"/>
              <a:ext cx="2143140" cy="1285884"/>
            </a:xfrm>
            <a:prstGeom prst="flowChartAlternateProcess">
              <a:avLst/>
            </a:prstGeom>
            <a:solidFill>
              <a:srgbClr val="70569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入院対応できない場合は精神科救急システムを利用</a:t>
              </a:r>
              <a:endParaRPr lang="en-US" altLang="ja-JP" dirty="0" smtClean="0"/>
            </a:p>
            <a:p>
              <a:pPr algn="ctr"/>
              <a:r>
                <a:rPr lang="ja-JP" altLang="en-US" dirty="0" smtClean="0"/>
                <a:t>してもらう</a:t>
              </a:r>
              <a:endParaRPr kumimoji="1" lang="ja-JP" altLang="en-US" dirty="0"/>
            </a:p>
          </p:txBody>
        </p:sp>
        <p:sp>
          <p:nvSpPr>
            <p:cNvPr id="12" name="正方形/長方形 11"/>
            <p:cNvSpPr/>
            <p:nvPr/>
          </p:nvSpPr>
          <p:spPr>
            <a:xfrm>
              <a:off x="2000232" y="428604"/>
              <a:ext cx="6357982" cy="2000264"/>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3643306" y="3143248"/>
              <a:ext cx="1285884" cy="928694"/>
            </a:xfrm>
            <a:prstGeom prst="ellipse">
              <a:avLst/>
            </a:prstGeom>
            <a:solidFill>
              <a:srgbClr val="3898B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本人</a:t>
              </a:r>
              <a:endParaRPr kumimoji="1" lang="ja-JP" altLang="en-US" b="1" dirty="0">
                <a:solidFill>
                  <a:schemeClr val="tx1"/>
                </a:solidFill>
              </a:endParaRPr>
            </a:p>
          </p:txBody>
        </p:sp>
        <p:sp>
          <p:nvSpPr>
            <p:cNvPr id="5" name="円/楕円 4"/>
            <p:cNvSpPr/>
            <p:nvPr/>
          </p:nvSpPr>
          <p:spPr>
            <a:xfrm>
              <a:off x="6858016" y="3214686"/>
              <a:ext cx="1285884" cy="92869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隣人</a:t>
              </a:r>
              <a:endParaRPr kumimoji="1" lang="ja-JP" altLang="en-US" b="1" dirty="0">
                <a:solidFill>
                  <a:schemeClr val="bg1"/>
                </a:solidFill>
              </a:endParaRPr>
            </a:p>
          </p:txBody>
        </p:sp>
        <p:sp>
          <p:nvSpPr>
            <p:cNvPr id="6" name="円/楕円 5"/>
            <p:cNvSpPr/>
            <p:nvPr/>
          </p:nvSpPr>
          <p:spPr>
            <a:xfrm>
              <a:off x="1214414" y="3643314"/>
              <a:ext cx="1285884" cy="92869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訪問</a:t>
              </a:r>
              <a:r>
                <a:rPr kumimoji="1" lang="en-US" altLang="ja-JP" dirty="0" smtClean="0">
                  <a:solidFill>
                    <a:schemeClr val="bg1"/>
                  </a:solidFill>
                </a:rPr>
                <a:t>Ns</a:t>
              </a:r>
              <a:endParaRPr kumimoji="1" lang="ja-JP" altLang="en-US" dirty="0">
                <a:solidFill>
                  <a:schemeClr val="bg1"/>
                </a:solidFill>
              </a:endParaRPr>
            </a:p>
          </p:txBody>
        </p:sp>
        <p:sp>
          <p:nvSpPr>
            <p:cNvPr id="7" name="円/楕円 6"/>
            <p:cNvSpPr/>
            <p:nvPr/>
          </p:nvSpPr>
          <p:spPr>
            <a:xfrm>
              <a:off x="2428860" y="571480"/>
              <a:ext cx="1285884" cy="928694"/>
            </a:xfrm>
            <a:prstGeom prst="ellipse">
              <a:avLst/>
            </a:prstGeom>
            <a:solidFill>
              <a:srgbClr val="3964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PSW</a:t>
              </a:r>
              <a:endParaRPr kumimoji="1" lang="ja-JP" altLang="en-US" dirty="0">
                <a:solidFill>
                  <a:schemeClr val="bg1"/>
                </a:solidFill>
              </a:endParaRPr>
            </a:p>
          </p:txBody>
        </p:sp>
        <p:sp>
          <p:nvSpPr>
            <p:cNvPr id="8" name="円/楕円 7"/>
            <p:cNvSpPr/>
            <p:nvPr/>
          </p:nvSpPr>
          <p:spPr>
            <a:xfrm>
              <a:off x="5072066" y="642918"/>
              <a:ext cx="1285884" cy="928694"/>
            </a:xfrm>
            <a:prstGeom prst="ellipse">
              <a:avLst/>
            </a:prstGeom>
            <a:solidFill>
              <a:srgbClr val="3964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外来</a:t>
              </a:r>
              <a:r>
                <a:rPr kumimoji="1" lang="en-US" altLang="ja-JP" dirty="0" smtClean="0">
                  <a:solidFill>
                    <a:schemeClr val="bg1"/>
                  </a:solidFill>
                </a:rPr>
                <a:t>Ns</a:t>
              </a:r>
              <a:endParaRPr kumimoji="1" lang="ja-JP" altLang="en-US" dirty="0">
                <a:solidFill>
                  <a:schemeClr val="bg1"/>
                </a:solidFill>
              </a:endParaRPr>
            </a:p>
          </p:txBody>
        </p:sp>
        <p:sp>
          <p:nvSpPr>
            <p:cNvPr id="9" name="円/楕円 8"/>
            <p:cNvSpPr/>
            <p:nvPr/>
          </p:nvSpPr>
          <p:spPr>
            <a:xfrm>
              <a:off x="3714744" y="1357298"/>
              <a:ext cx="1285884" cy="928694"/>
            </a:xfrm>
            <a:prstGeom prst="ellipse">
              <a:avLst/>
            </a:prstGeom>
            <a:solidFill>
              <a:srgbClr val="3964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Dr</a:t>
              </a:r>
              <a:endParaRPr kumimoji="1" lang="ja-JP" altLang="en-US" dirty="0">
                <a:solidFill>
                  <a:schemeClr val="bg1"/>
                </a:solidFill>
              </a:endParaRPr>
            </a:p>
          </p:txBody>
        </p:sp>
        <p:cxnSp>
          <p:nvCxnSpPr>
            <p:cNvPr id="14" name="直線矢印コネクタ 13"/>
            <p:cNvCxnSpPr>
              <a:endCxn id="4" idx="1"/>
            </p:cNvCxnSpPr>
            <p:nvPr/>
          </p:nvCxnSpPr>
          <p:spPr>
            <a:xfrm>
              <a:off x="3159771" y="1500176"/>
              <a:ext cx="671848" cy="177907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4" idx="0"/>
            </p:cNvCxnSpPr>
            <p:nvPr/>
          </p:nvCxnSpPr>
          <p:spPr>
            <a:xfrm flipH="1">
              <a:off x="4286248" y="2285992"/>
              <a:ext cx="25649" cy="85725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endCxn id="4" idx="7"/>
            </p:cNvCxnSpPr>
            <p:nvPr/>
          </p:nvCxnSpPr>
          <p:spPr>
            <a:xfrm flipH="1">
              <a:off x="4740877" y="1571614"/>
              <a:ext cx="795156" cy="170763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2500298" y="3643314"/>
              <a:ext cx="1143008" cy="36631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0" idx="0"/>
            </p:cNvCxnSpPr>
            <p:nvPr/>
          </p:nvCxnSpPr>
          <p:spPr>
            <a:xfrm rot="5400000" flipH="1" flipV="1">
              <a:off x="3768322" y="4339835"/>
              <a:ext cx="642942" cy="10715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10800000">
              <a:off x="4929190" y="3607595"/>
              <a:ext cx="1928826" cy="17859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フローチャート : 代替処理 29"/>
            <p:cNvSpPr/>
            <p:nvPr/>
          </p:nvSpPr>
          <p:spPr>
            <a:xfrm>
              <a:off x="516213" y="1535893"/>
              <a:ext cx="2214578" cy="1357322"/>
            </a:xfrm>
            <a:prstGeom prst="flowChartAlternateProcess">
              <a:avLst/>
            </a:prstGeom>
            <a:solidFill>
              <a:srgbClr val="70569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症状悪化時</a:t>
              </a:r>
              <a:r>
                <a:rPr lang="ja-JP" altLang="en-US" dirty="0" smtClean="0"/>
                <a:t>は入院対応できるように</a:t>
              </a:r>
              <a:endParaRPr lang="en-US" altLang="ja-JP" dirty="0" smtClean="0"/>
            </a:p>
            <a:p>
              <a:pPr algn="ctr"/>
              <a:r>
                <a:rPr lang="ja-JP" altLang="en-US" dirty="0" smtClean="0"/>
                <a:t>院内で申し送り</a:t>
              </a:r>
              <a:endParaRPr kumimoji="1" lang="ja-JP" altLang="en-US" dirty="0"/>
            </a:p>
          </p:txBody>
        </p:sp>
        <p:sp>
          <p:nvSpPr>
            <p:cNvPr id="32" name="円/楕円 31"/>
            <p:cNvSpPr/>
            <p:nvPr/>
          </p:nvSpPr>
          <p:spPr>
            <a:xfrm>
              <a:off x="6643702" y="1285860"/>
              <a:ext cx="1357322" cy="928694"/>
            </a:xfrm>
            <a:prstGeom prst="ellipse">
              <a:avLst/>
            </a:prstGeom>
            <a:solidFill>
              <a:srgbClr val="3964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病棟</a:t>
              </a:r>
              <a:r>
                <a:rPr kumimoji="1" lang="en-US" altLang="ja-JP" dirty="0" smtClean="0">
                  <a:solidFill>
                    <a:schemeClr val="bg1"/>
                  </a:solidFill>
                </a:rPr>
                <a:t>Ns</a:t>
              </a:r>
              <a:endParaRPr kumimoji="1" lang="ja-JP" altLang="en-US" dirty="0">
                <a:solidFill>
                  <a:schemeClr val="bg1"/>
                </a:solidFill>
              </a:endParaRPr>
            </a:p>
          </p:txBody>
        </p:sp>
        <p:cxnSp>
          <p:nvCxnSpPr>
            <p:cNvPr id="34" name="直線矢印コネクタ 33"/>
            <p:cNvCxnSpPr/>
            <p:nvPr/>
          </p:nvCxnSpPr>
          <p:spPr>
            <a:xfrm flipH="1">
              <a:off x="4929190" y="1993408"/>
              <a:ext cx="1785611" cy="143559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979" y="193208"/>
              <a:ext cx="1762385" cy="953204"/>
            </a:xfrm>
            <a:prstGeom prst="rect">
              <a:avLst/>
            </a:prstGeom>
          </p:spPr>
        </p:pic>
      </p:grpSp>
      <p:sp>
        <p:nvSpPr>
          <p:cNvPr id="2" name="スライド番号プレースホルダー 1"/>
          <p:cNvSpPr>
            <a:spLocks noGrp="1"/>
          </p:cNvSpPr>
          <p:nvPr>
            <p:ph type="sldNum" sz="quarter" idx="12"/>
          </p:nvPr>
        </p:nvSpPr>
        <p:spPr>
          <a:xfrm>
            <a:off x="6758880" y="6356350"/>
            <a:ext cx="2133600" cy="365125"/>
          </a:xfrm>
        </p:spPr>
        <p:txBody>
          <a:bodyPr/>
          <a:lstStyle/>
          <a:p>
            <a:fld id="{735792B8-4907-4832-B6DB-FFDFB2776905}" type="slidenum">
              <a:rPr kumimoji="1" lang="ja-JP" altLang="en-US" smtClean="0"/>
              <a:t>14</a:t>
            </a:fld>
            <a:endParaRPr kumimoji="1" lang="ja-JP" altLang="en-US" dirty="0"/>
          </a:p>
        </p:txBody>
      </p:sp>
      <p:sp>
        <p:nvSpPr>
          <p:cNvPr id="26" name="テキスト ボックス 2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846207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000" y="1700808"/>
            <a:ext cx="8136000" cy="4837222"/>
          </a:xfrm>
          <a:prstGeom prst="rect">
            <a:avLst/>
          </a:prstGeom>
          <a:noFill/>
        </p:spPr>
        <p:txBody>
          <a:bodyPr wrap="square" rtlCol="0">
            <a:spAutoFit/>
          </a:bodyPr>
          <a:lstStyle/>
          <a:p>
            <a:pPr algn="just">
              <a:lnSpc>
                <a:spcPts val="2200"/>
              </a:lnSpc>
            </a:pPr>
            <a:r>
              <a:rPr lang="en-US" altLang="ja-JP" sz="2400" dirty="0" smtClean="0">
                <a:solidFill>
                  <a:srgbClr val="0070C0"/>
                </a:solidFill>
                <a:latin typeface="+mn-ea"/>
              </a:rPr>
              <a:t>【 20</a:t>
            </a:r>
            <a:r>
              <a:rPr lang="ja-JP" altLang="en-US" sz="2400" dirty="0" smtClean="0">
                <a:solidFill>
                  <a:srgbClr val="0070C0"/>
                </a:solidFill>
                <a:latin typeface="+mn-ea"/>
              </a:rPr>
              <a:t>代男性　発達障害　</a:t>
            </a:r>
            <a:r>
              <a:rPr lang="en-US" altLang="ja-JP" sz="2400" dirty="0" smtClean="0">
                <a:solidFill>
                  <a:srgbClr val="0070C0"/>
                </a:solidFill>
                <a:latin typeface="+mn-ea"/>
              </a:rPr>
              <a:t>50</a:t>
            </a:r>
            <a:r>
              <a:rPr lang="ja-JP" altLang="en-US" sz="2400" dirty="0" smtClean="0">
                <a:solidFill>
                  <a:srgbClr val="0070C0"/>
                </a:solidFill>
                <a:latin typeface="+mn-ea"/>
              </a:rPr>
              <a:t>代母との二人暮らし </a:t>
            </a:r>
            <a:r>
              <a:rPr lang="en-US" altLang="ja-JP" sz="2400" dirty="0" smtClean="0">
                <a:solidFill>
                  <a:srgbClr val="0070C0"/>
                </a:solidFill>
                <a:latin typeface="+mn-ea"/>
              </a:rPr>
              <a:t>】</a:t>
            </a:r>
          </a:p>
          <a:p>
            <a:pPr algn="just">
              <a:lnSpc>
                <a:spcPts val="2200"/>
              </a:lnSpc>
            </a:pPr>
            <a:endParaRPr lang="en-US" altLang="ja-JP" sz="1600" dirty="0" smtClean="0">
              <a:latin typeface="+mn-ea"/>
            </a:endParaRPr>
          </a:p>
          <a:p>
            <a:pPr indent="216000" algn="just">
              <a:lnSpc>
                <a:spcPts val="2200"/>
              </a:lnSpc>
            </a:pPr>
            <a:r>
              <a:rPr lang="en-US" altLang="ja-JP" sz="1600" dirty="0">
                <a:latin typeface="+mn-ea"/>
              </a:rPr>
              <a:t>10</a:t>
            </a:r>
            <a:r>
              <a:rPr lang="ja-JP" altLang="en-US" sz="1600" dirty="0">
                <a:latin typeface="+mn-ea"/>
              </a:rPr>
              <a:t>代の頃より母への暴力がひどく、自宅内の物を壊したりベランダから放り投げたり、自傷行為に発展することもあった。粗暴行為がひどい時は精神科への入院歴もあるが、本人</a:t>
            </a:r>
            <a:r>
              <a:rPr lang="ja-JP" altLang="en-US" sz="1600" dirty="0" smtClean="0">
                <a:latin typeface="+mn-ea"/>
              </a:rPr>
              <a:t>が</a:t>
            </a:r>
            <a:r>
              <a:rPr lang="en-US" altLang="ja-JP" sz="1600" dirty="0" smtClean="0">
                <a:latin typeface="+mn-ea"/>
              </a:rPr>
              <a:t/>
            </a:r>
            <a:br>
              <a:rPr lang="en-US" altLang="ja-JP" sz="1600" dirty="0" smtClean="0">
                <a:latin typeface="+mn-ea"/>
              </a:rPr>
            </a:br>
            <a:r>
              <a:rPr lang="ja-JP" altLang="en-US" sz="1600" dirty="0" smtClean="0">
                <a:latin typeface="+mn-ea"/>
              </a:rPr>
              <a:t>退院</a:t>
            </a:r>
            <a:r>
              <a:rPr lang="ja-JP" altLang="en-US" sz="1600" dirty="0">
                <a:latin typeface="+mn-ea"/>
              </a:rPr>
              <a:t>希望をすると母が退院させ、自宅に戻ると同じことを繰り返していた</a:t>
            </a:r>
            <a:r>
              <a:rPr lang="ja-JP" altLang="en-US" sz="1600" dirty="0" smtClean="0">
                <a:latin typeface="+mn-ea"/>
              </a:rPr>
              <a:t>。</a:t>
            </a:r>
            <a:endParaRPr lang="en-US" altLang="ja-JP" sz="1600" dirty="0">
              <a:latin typeface="+mn-ea"/>
            </a:endParaRPr>
          </a:p>
          <a:p>
            <a:pPr indent="216000" algn="just">
              <a:lnSpc>
                <a:spcPts val="2200"/>
              </a:lnSpc>
              <a:spcBef>
                <a:spcPts val="1200"/>
              </a:spcBef>
            </a:pPr>
            <a:r>
              <a:rPr lang="ja-JP" altLang="en-US" sz="1600" dirty="0">
                <a:latin typeface="+mn-ea"/>
              </a:rPr>
              <a:t>入院中は</a:t>
            </a:r>
            <a:r>
              <a:rPr lang="en-US" altLang="ja-JP" sz="1600" dirty="0">
                <a:latin typeface="+mn-ea"/>
              </a:rPr>
              <a:t>Ns</a:t>
            </a:r>
            <a:r>
              <a:rPr lang="ja-JP" altLang="en-US" sz="1600" dirty="0" err="1">
                <a:latin typeface="+mn-ea"/>
              </a:rPr>
              <a:t>への</a:t>
            </a:r>
            <a:r>
              <a:rPr lang="ja-JP" altLang="en-US" sz="1600" dirty="0">
                <a:latin typeface="+mn-ea"/>
              </a:rPr>
              <a:t>粗暴や物を破壊する行為があり、母と外泊をしても暴力を振るって</a:t>
            </a:r>
            <a:r>
              <a:rPr lang="ja-JP" altLang="en-US" sz="1600" dirty="0" smtClean="0">
                <a:latin typeface="+mn-ea"/>
              </a:rPr>
              <a:t>帰院</a:t>
            </a:r>
            <a:r>
              <a:rPr lang="en-US" altLang="ja-JP" sz="1600" dirty="0" smtClean="0">
                <a:latin typeface="+mn-ea"/>
              </a:rPr>
              <a:t/>
            </a:r>
            <a:br>
              <a:rPr lang="en-US" altLang="ja-JP" sz="1600" dirty="0" smtClean="0">
                <a:latin typeface="+mn-ea"/>
              </a:rPr>
            </a:br>
            <a:r>
              <a:rPr lang="ja-JP" altLang="en-US" sz="1600" dirty="0" smtClean="0">
                <a:latin typeface="+mn-ea"/>
              </a:rPr>
              <a:t>する</a:t>
            </a:r>
            <a:r>
              <a:rPr lang="ja-JP" altLang="en-US" sz="1600" dirty="0">
                <a:latin typeface="+mn-ea"/>
              </a:rPr>
              <a:t>ことを繰り返していた。本人が強く退院希望をされ、母がそれに応える形で退院日</a:t>
            </a:r>
            <a:r>
              <a:rPr lang="ja-JP" altLang="en-US" sz="1600" dirty="0" smtClean="0">
                <a:latin typeface="+mn-ea"/>
              </a:rPr>
              <a:t>は</a:t>
            </a:r>
            <a:r>
              <a:rPr lang="en-US" altLang="ja-JP" sz="1600" dirty="0" smtClean="0">
                <a:latin typeface="+mn-ea"/>
              </a:rPr>
              <a:t/>
            </a:r>
            <a:br>
              <a:rPr lang="en-US" altLang="ja-JP" sz="1600" dirty="0" smtClean="0">
                <a:latin typeface="+mn-ea"/>
              </a:rPr>
            </a:br>
            <a:r>
              <a:rPr lang="ja-JP" altLang="en-US" sz="1600" dirty="0" smtClean="0">
                <a:latin typeface="+mn-ea"/>
              </a:rPr>
              <a:t>決まった</a:t>
            </a:r>
            <a:r>
              <a:rPr lang="ja-JP" altLang="en-US" sz="1600" dirty="0">
                <a:latin typeface="+mn-ea"/>
              </a:rPr>
              <a:t>ものの、地域で生活できるとは</a:t>
            </a:r>
            <a:r>
              <a:rPr lang="ja-JP" altLang="en-US" sz="1600" dirty="0" smtClean="0">
                <a:latin typeface="+mn-ea"/>
              </a:rPr>
              <a:t>思えず、病院</a:t>
            </a:r>
            <a:r>
              <a:rPr lang="ja-JP" altLang="en-US" sz="1600" dirty="0">
                <a:latin typeface="+mn-ea"/>
              </a:rPr>
              <a:t>・</a:t>
            </a:r>
            <a:r>
              <a:rPr lang="ja-JP" altLang="en-US" sz="1600" dirty="0" smtClean="0">
                <a:latin typeface="+mn-ea"/>
              </a:rPr>
              <a:t>地域</a:t>
            </a:r>
            <a:r>
              <a:rPr lang="ja-JP" altLang="en-US" sz="1600" dirty="0">
                <a:latin typeface="+mn-ea"/>
              </a:rPr>
              <a:t>支援者との連携をはかることとなった</a:t>
            </a:r>
            <a:r>
              <a:rPr lang="ja-JP" altLang="en-US" sz="1600" dirty="0" smtClean="0">
                <a:latin typeface="+mn-ea"/>
              </a:rPr>
              <a:t>。</a:t>
            </a:r>
            <a:endParaRPr lang="en-US" altLang="ja-JP" sz="1600" dirty="0" smtClean="0">
              <a:latin typeface="+mn-ea"/>
            </a:endParaRPr>
          </a:p>
          <a:p>
            <a:pPr indent="216000" algn="just">
              <a:lnSpc>
                <a:spcPts val="2200"/>
              </a:lnSpc>
              <a:spcBef>
                <a:spcPts val="600"/>
              </a:spcBef>
            </a:pPr>
            <a:r>
              <a:rPr lang="ja-JP" altLang="en-US" sz="1600" dirty="0" smtClean="0">
                <a:latin typeface="+mn-ea"/>
              </a:rPr>
              <a:t>母</a:t>
            </a:r>
            <a:r>
              <a:rPr lang="ja-JP" altLang="en-US" sz="1600" dirty="0">
                <a:latin typeface="+mn-ea"/>
              </a:rPr>
              <a:t>に退院後の生活で不安なことはないか尋ねる</a:t>
            </a:r>
            <a:r>
              <a:rPr lang="ja-JP" altLang="en-US" sz="1600" dirty="0" smtClean="0">
                <a:latin typeface="+mn-ea"/>
              </a:rPr>
              <a:t>が、「</a:t>
            </a:r>
            <a:r>
              <a:rPr lang="ja-JP" altLang="en-US" sz="1600" dirty="0">
                <a:latin typeface="+mn-ea"/>
              </a:rPr>
              <a:t>本人が退院と言っているのでそれしかない」</a:t>
            </a:r>
            <a:r>
              <a:rPr lang="ja-JP" altLang="en-US" sz="1600" dirty="0" smtClean="0">
                <a:latin typeface="+mn-ea"/>
              </a:rPr>
              <a:t>と、表情</a:t>
            </a:r>
            <a:r>
              <a:rPr lang="ja-JP" altLang="en-US" sz="1600" dirty="0">
                <a:latin typeface="+mn-ea"/>
              </a:rPr>
              <a:t>も変えずに話す。地域サービスの利用をすすめる</a:t>
            </a:r>
            <a:r>
              <a:rPr lang="ja-JP" altLang="en-US" sz="1600" dirty="0" smtClean="0">
                <a:latin typeface="+mn-ea"/>
              </a:rPr>
              <a:t>が、「</a:t>
            </a:r>
            <a:r>
              <a:rPr lang="ja-JP" altLang="en-US" sz="1600" dirty="0">
                <a:latin typeface="+mn-ea"/>
              </a:rPr>
              <a:t>どうせ本人が拒否するし」と否定的。なんとか説得</a:t>
            </a:r>
            <a:r>
              <a:rPr lang="ja-JP" altLang="en-US" sz="1600" dirty="0" smtClean="0">
                <a:latin typeface="+mn-ea"/>
              </a:rPr>
              <a:t>して、本人</a:t>
            </a:r>
            <a:r>
              <a:rPr lang="ja-JP" altLang="en-US" sz="1600" dirty="0">
                <a:latin typeface="+mn-ea"/>
              </a:rPr>
              <a:t>と保健センターＰＳＷとの面談設定は了解をとった。母の感情表出の乏しさに違和感があり、院内スタッフで共有・検討した結果、母への心理的サポートを目的</a:t>
            </a:r>
            <a:r>
              <a:rPr lang="ja-JP" altLang="en-US" sz="1600" dirty="0" smtClean="0">
                <a:latin typeface="+mn-ea"/>
              </a:rPr>
              <a:t>に、心理士</a:t>
            </a:r>
            <a:r>
              <a:rPr lang="ja-JP" altLang="en-US" sz="1600" dirty="0">
                <a:latin typeface="+mn-ea"/>
              </a:rPr>
              <a:t>が母へ面談を行うことが決定。</a:t>
            </a:r>
            <a:r>
              <a:rPr lang="en-US" altLang="ja-JP" sz="1600" dirty="0" err="1">
                <a:latin typeface="+mn-ea"/>
              </a:rPr>
              <a:t>Dr</a:t>
            </a:r>
            <a:r>
              <a:rPr lang="ja-JP" altLang="en-US" sz="1600" dirty="0">
                <a:latin typeface="+mn-ea"/>
              </a:rPr>
              <a:t>より母に提案して開始となる。退院後に本人に粗暴行為が出た場合</a:t>
            </a:r>
            <a:r>
              <a:rPr lang="ja-JP" altLang="en-US" sz="1600" dirty="0" smtClean="0">
                <a:latin typeface="+mn-ea"/>
              </a:rPr>
              <a:t>は、ベッド</a:t>
            </a:r>
            <a:r>
              <a:rPr lang="ja-JP" altLang="en-US" sz="1600" dirty="0">
                <a:latin typeface="+mn-ea"/>
              </a:rPr>
              <a:t>が満室でない限りは速やか</a:t>
            </a:r>
            <a:r>
              <a:rPr lang="ja-JP" altLang="en-US" sz="1600" dirty="0" smtClean="0">
                <a:latin typeface="+mn-ea"/>
              </a:rPr>
              <a:t>に、入院</a:t>
            </a:r>
            <a:r>
              <a:rPr lang="ja-JP" altLang="en-US" sz="1600" dirty="0">
                <a:latin typeface="+mn-ea"/>
              </a:rPr>
              <a:t>対応</a:t>
            </a:r>
            <a:r>
              <a:rPr lang="ja-JP" altLang="en-US" sz="1600" dirty="0" smtClean="0">
                <a:latin typeface="+mn-ea"/>
              </a:rPr>
              <a:t>できる</a:t>
            </a:r>
            <a:r>
              <a:rPr lang="en-US" altLang="ja-JP" sz="1600" dirty="0" smtClean="0">
                <a:latin typeface="+mn-ea"/>
              </a:rPr>
              <a:t/>
            </a:r>
            <a:br>
              <a:rPr lang="en-US" altLang="ja-JP" sz="1600" dirty="0" smtClean="0">
                <a:latin typeface="+mn-ea"/>
              </a:rPr>
            </a:br>
            <a:r>
              <a:rPr lang="ja-JP" altLang="en-US" sz="1600" dirty="0" smtClean="0">
                <a:latin typeface="+mn-ea"/>
              </a:rPr>
              <a:t>よう</a:t>
            </a:r>
            <a:r>
              <a:rPr lang="ja-JP" altLang="en-US" sz="1600" dirty="0">
                <a:latin typeface="+mn-ea"/>
              </a:rPr>
              <a:t>院内でも体制を整えて退院となる</a:t>
            </a:r>
            <a:r>
              <a:rPr lang="ja-JP" altLang="en-US" sz="1600" dirty="0" smtClean="0">
                <a:latin typeface="+mn-ea"/>
              </a:rPr>
              <a:t>。</a:t>
            </a:r>
            <a:endParaRPr lang="en-US" altLang="ja-JP" dirty="0">
              <a:latin typeface="+mn-ea"/>
            </a:endParaRPr>
          </a:p>
        </p:txBody>
      </p:sp>
      <p:sp>
        <p:nvSpPr>
          <p:cNvPr id="5" name="スライド番号プレースホルダー 4"/>
          <p:cNvSpPr>
            <a:spLocks noGrp="1"/>
          </p:cNvSpPr>
          <p:nvPr>
            <p:ph type="sldNum" sz="quarter" idx="12"/>
          </p:nvPr>
        </p:nvSpPr>
        <p:spPr>
          <a:xfrm>
            <a:off x="6758880" y="6356350"/>
            <a:ext cx="2133600" cy="365125"/>
          </a:xfrm>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15</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540000" y="540000"/>
            <a:ext cx="7920432" cy="101679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kern="100" dirty="0" smtClean="0">
                <a:latin typeface="Century" panose="02040604050505020304" pitchFamily="18" charset="0"/>
                <a:cs typeface="Times New Roman" panose="02020603050405020304" pitchFamily="18" charset="0"/>
              </a:rPr>
              <a:t>３</a:t>
            </a:r>
            <a:r>
              <a:rPr lang="ja-JP" altLang="ja-JP" sz="3600" kern="100" dirty="0" smtClean="0">
                <a:latin typeface="Century" panose="02040604050505020304" pitchFamily="18" charset="0"/>
                <a:cs typeface="Times New Roman" panose="02020603050405020304" pitchFamily="18" charset="0"/>
              </a:rPr>
              <a:t>．</a:t>
            </a:r>
            <a:r>
              <a:rPr lang="ja-JP" altLang="en-US" sz="3600" kern="100" dirty="0" smtClean="0">
                <a:latin typeface="Century" panose="02040604050505020304" pitchFamily="18" charset="0"/>
                <a:cs typeface="Times New Roman" panose="02020603050405020304" pitchFamily="18" charset="0"/>
              </a:rPr>
              <a:t>連携が図られた例　事例２</a:t>
            </a:r>
            <a:endParaRPr lang="en-US" altLang="ja-JP" sz="3600" kern="100" dirty="0" smtClean="0">
              <a:latin typeface="Century" panose="02040604050505020304" pitchFamily="18" charset="0"/>
              <a:cs typeface="Times New Roman" panose="02020603050405020304" pitchFamily="18" charset="0"/>
            </a:endParaRPr>
          </a:p>
          <a:p>
            <a:pPr algn="l"/>
            <a:r>
              <a:rPr lang="ja-JP" altLang="en-US" sz="2800" kern="100" dirty="0" smtClean="0">
                <a:latin typeface="Century" panose="02040604050505020304" pitchFamily="18" charset="0"/>
                <a:ea typeface="ＭＳ Ｐゴシック" panose="020B0600070205080204" pitchFamily="50" charset="-128"/>
                <a:cs typeface="Times New Roman" panose="02020603050405020304" pitchFamily="18" charset="0"/>
              </a:rPr>
              <a:t>～家族支援も含めた連携～</a:t>
            </a:r>
            <a:endParaRPr lang="ja-JP" altLang="en-US" sz="28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384332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95536" y="404664"/>
            <a:ext cx="8488078" cy="6213715"/>
            <a:chOff x="251520" y="239621"/>
            <a:chExt cx="8488078" cy="6213715"/>
          </a:xfrm>
        </p:grpSpPr>
        <p:sp>
          <p:nvSpPr>
            <p:cNvPr id="45" name="正方形/長方形 44"/>
            <p:cNvSpPr/>
            <p:nvPr/>
          </p:nvSpPr>
          <p:spPr>
            <a:xfrm>
              <a:off x="2771800" y="2766699"/>
              <a:ext cx="3363184" cy="13103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555776" y="548680"/>
              <a:ext cx="3888432" cy="2016224"/>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4623758" y="2924944"/>
              <a:ext cx="1080120" cy="936104"/>
            </a:xfrm>
            <a:prstGeom prst="ellipse">
              <a:avLst/>
            </a:prstGeom>
            <a:solidFill>
              <a:srgbClr val="3898B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本人</a:t>
              </a:r>
              <a:endParaRPr kumimoji="1" lang="en-US" altLang="ja-JP" b="1" dirty="0" smtClean="0">
                <a:solidFill>
                  <a:schemeClr val="tx1"/>
                </a:solidFill>
              </a:endParaRPr>
            </a:p>
          </p:txBody>
        </p:sp>
        <p:sp>
          <p:nvSpPr>
            <p:cNvPr id="6" name="円/楕円 5"/>
            <p:cNvSpPr/>
            <p:nvPr/>
          </p:nvSpPr>
          <p:spPr>
            <a:xfrm>
              <a:off x="3789354" y="908720"/>
              <a:ext cx="1008112" cy="792088"/>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Ｄｒ</a:t>
              </a:r>
              <a:endParaRPr kumimoji="1" lang="ja-JP" altLang="en-US" b="1" dirty="0"/>
            </a:p>
          </p:txBody>
        </p:sp>
        <p:sp>
          <p:nvSpPr>
            <p:cNvPr id="7" name="円/楕円 6"/>
            <p:cNvSpPr/>
            <p:nvPr/>
          </p:nvSpPr>
          <p:spPr>
            <a:xfrm>
              <a:off x="5293828" y="1614791"/>
              <a:ext cx="1113359" cy="792088"/>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ＰＳＷ</a:t>
              </a:r>
              <a:endParaRPr kumimoji="1" lang="ja-JP" altLang="en-US" b="1" dirty="0"/>
            </a:p>
          </p:txBody>
        </p:sp>
        <p:sp>
          <p:nvSpPr>
            <p:cNvPr id="8" name="円/楕円 7"/>
            <p:cNvSpPr/>
            <p:nvPr/>
          </p:nvSpPr>
          <p:spPr>
            <a:xfrm>
              <a:off x="5940152" y="4401108"/>
              <a:ext cx="2715822" cy="97210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相談</a:t>
              </a:r>
              <a:r>
                <a:rPr lang="ja-JP" altLang="en-US" b="1" dirty="0" smtClean="0"/>
                <a:t>支援専門員</a:t>
              </a:r>
              <a:endParaRPr kumimoji="1" lang="ja-JP" altLang="en-US" b="1" dirty="0"/>
            </a:p>
          </p:txBody>
        </p:sp>
        <p:sp>
          <p:nvSpPr>
            <p:cNvPr id="9" name="円/楕円 8"/>
            <p:cNvSpPr/>
            <p:nvPr/>
          </p:nvSpPr>
          <p:spPr>
            <a:xfrm>
              <a:off x="2659112" y="1578567"/>
              <a:ext cx="1274352" cy="792088"/>
            </a:xfrm>
            <a:prstGeom prst="ellipse">
              <a:avLst/>
            </a:prstGeom>
            <a:solidFill>
              <a:srgbClr val="39649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心理士</a:t>
              </a:r>
              <a:endParaRPr kumimoji="1" lang="ja-JP" altLang="en-US" b="1" dirty="0"/>
            </a:p>
          </p:txBody>
        </p:sp>
        <p:sp>
          <p:nvSpPr>
            <p:cNvPr id="10" name="円/楕円 9"/>
            <p:cNvSpPr/>
            <p:nvPr/>
          </p:nvSpPr>
          <p:spPr>
            <a:xfrm>
              <a:off x="3203848" y="5517232"/>
              <a:ext cx="3600400" cy="79208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地域</a:t>
              </a:r>
              <a:r>
                <a:rPr lang="ja-JP" altLang="en-US" b="1" dirty="0" smtClean="0"/>
                <a:t>活動支援センター職員</a:t>
              </a:r>
              <a:endParaRPr kumimoji="1" lang="ja-JP" altLang="en-US" b="1" dirty="0"/>
            </a:p>
          </p:txBody>
        </p:sp>
        <p:sp>
          <p:nvSpPr>
            <p:cNvPr id="11" name="円/楕円 10"/>
            <p:cNvSpPr/>
            <p:nvPr/>
          </p:nvSpPr>
          <p:spPr>
            <a:xfrm>
              <a:off x="3065957" y="2996952"/>
              <a:ext cx="1152128" cy="792088"/>
            </a:xfrm>
            <a:prstGeom prst="ellipse">
              <a:avLst/>
            </a:prstGeom>
            <a:solidFill>
              <a:srgbClr val="F692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母</a:t>
              </a:r>
              <a:endParaRPr kumimoji="1" lang="ja-JP" altLang="en-US" b="1" dirty="0">
                <a:solidFill>
                  <a:schemeClr val="tx1"/>
                </a:solidFill>
              </a:endParaRPr>
            </a:p>
          </p:txBody>
        </p:sp>
        <p:sp>
          <p:nvSpPr>
            <p:cNvPr id="12" name="円/楕円 11"/>
            <p:cNvSpPr/>
            <p:nvPr/>
          </p:nvSpPr>
          <p:spPr>
            <a:xfrm>
              <a:off x="6579358" y="2370655"/>
              <a:ext cx="2160240" cy="79208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保健センターＰＳＷ</a:t>
              </a:r>
              <a:endParaRPr kumimoji="1" lang="ja-JP" altLang="en-US" b="1" dirty="0"/>
            </a:p>
          </p:txBody>
        </p:sp>
        <p:sp>
          <p:nvSpPr>
            <p:cNvPr id="13" name="円/楕円 12"/>
            <p:cNvSpPr/>
            <p:nvPr/>
          </p:nvSpPr>
          <p:spPr>
            <a:xfrm>
              <a:off x="2211490" y="4599246"/>
              <a:ext cx="2412268" cy="79208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ショートステイ職員</a:t>
              </a:r>
              <a:endParaRPr kumimoji="1" lang="ja-JP" altLang="en-US" b="1" dirty="0"/>
            </a:p>
          </p:txBody>
        </p:sp>
        <p:sp>
          <p:nvSpPr>
            <p:cNvPr id="14" name="円/楕円 13"/>
            <p:cNvSpPr/>
            <p:nvPr/>
          </p:nvSpPr>
          <p:spPr>
            <a:xfrm>
              <a:off x="6588224" y="3366295"/>
              <a:ext cx="1800200" cy="79208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ヘルパー</a:t>
              </a:r>
              <a:endParaRPr kumimoji="1" lang="ja-JP" altLang="en-US" b="1" dirty="0"/>
            </a:p>
          </p:txBody>
        </p:sp>
        <p:cxnSp>
          <p:nvCxnSpPr>
            <p:cNvPr id="18" name="直線矢印コネクタ 17"/>
            <p:cNvCxnSpPr>
              <a:stCxn id="7" idx="4"/>
            </p:cNvCxnSpPr>
            <p:nvPr/>
          </p:nvCxnSpPr>
          <p:spPr>
            <a:xfrm flipH="1">
              <a:off x="5436096" y="2406879"/>
              <a:ext cx="414412" cy="59007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6" idx="4"/>
              <a:endCxn id="5" idx="0"/>
            </p:cNvCxnSpPr>
            <p:nvPr/>
          </p:nvCxnSpPr>
          <p:spPr>
            <a:xfrm>
              <a:off x="4293410" y="1700808"/>
              <a:ext cx="870408" cy="122413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6" idx="4"/>
              <a:endCxn id="11" idx="7"/>
            </p:cNvCxnSpPr>
            <p:nvPr/>
          </p:nvCxnSpPr>
          <p:spPr>
            <a:xfrm flipH="1">
              <a:off x="4049360" y="1700808"/>
              <a:ext cx="244050" cy="141214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7" idx="4"/>
            </p:cNvCxnSpPr>
            <p:nvPr/>
          </p:nvCxnSpPr>
          <p:spPr>
            <a:xfrm flipH="1">
              <a:off x="4171385" y="2406879"/>
              <a:ext cx="1679123" cy="7920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endCxn id="11" idx="0"/>
            </p:cNvCxnSpPr>
            <p:nvPr/>
          </p:nvCxnSpPr>
          <p:spPr>
            <a:xfrm>
              <a:off x="3633314" y="2321355"/>
              <a:ext cx="8707" cy="67559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13" idx="7"/>
              <a:endCxn id="5" idx="3"/>
            </p:cNvCxnSpPr>
            <p:nvPr/>
          </p:nvCxnSpPr>
          <p:spPr>
            <a:xfrm flipV="1">
              <a:off x="4270490" y="3723959"/>
              <a:ext cx="511448" cy="99128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endCxn id="5" idx="4"/>
            </p:cNvCxnSpPr>
            <p:nvPr/>
          </p:nvCxnSpPr>
          <p:spPr>
            <a:xfrm flipH="1" flipV="1">
              <a:off x="5163818" y="3861048"/>
              <a:ext cx="56254" cy="165618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8" idx="1"/>
            </p:cNvCxnSpPr>
            <p:nvPr/>
          </p:nvCxnSpPr>
          <p:spPr>
            <a:xfrm flipH="1" flipV="1">
              <a:off x="5436096" y="3789040"/>
              <a:ext cx="901779" cy="7544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4" idx="2"/>
            </p:cNvCxnSpPr>
            <p:nvPr/>
          </p:nvCxnSpPr>
          <p:spPr>
            <a:xfrm flipH="1" flipV="1">
              <a:off x="5681745" y="3501008"/>
              <a:ext cx="906479" cy="26133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12" idx="3"/>
            </p:cNvCxnSpPr>
            <p:nvPr/>
          </p:nvCxnSpPr>
          <p:spPr>
            <a:xfrm flipH="1">
              <a:off x="5681745" y="3046744"/>
              <a:ext cx="1213973" cy="23824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490" y="239621"/>
              <a:ext cx="1762385" cy="1101584"/>
            </a:xfrm>
            <a:prstGeom prst="rect">
              <a:avLst/>
            </a:prstGeom>
          </p:spPr>
        </p:pic>
        <p:pic>
          <p:nvPicPr>
            <p:cNvPr id="47" name="図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890" y="1434551"/>
              <a:ext cx="1090362" cy="792088"/>
            </a:xfrm>
            <a:prstGeom prst="rect">
              <a:avLst/>
            </a:prstGeom>
          </p:spPr>
        </p:pic>
        <p:pic>
          <p:nvPicPr>
            <p:cNvPr id="48" name="図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3056" y="5538790"/>
              <a:ext cx="1103299" cy="914546"/>
            </a:xfrm>
            <a:prstGeom prst="rect">
              <a:avLst/>
            </a:prstGeom>
          </p:spPr>
        </p:pic>
        <p:pic>
          <p:nvPicPr>
            <p:cNvPr id="49" name="図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318" y="4401108"/>
              <a:ext cx="1227391" cy="1186479"/>
            </a:xfrm>
            <a:prstGeom prst="rect">
              <a:avLst/>
            </a:prstGeom>
          </p:spPr>
        </p:pic>
        <p:sp>
          <p:nvSpPr>
            <p:cNvPr id="69" name="テキスト ボックス 68"/>
            <p:cNvSpPr txBox="1"/>
            <p:nvPr/>
          </p:nvSpPr>
          <p:spPr>
            <a:xfrm>
              <a:off x="251520" y="3392996"/>
              <a:ext cx="23042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本人と母それぞれが豊かに暮らせるように</a:t>
              </a:r>
              <a:endParaRPr kumimoji="1" lang="ja-JP" altLang="en-US" dirty="0"/>
            </a:p>
          </p:txBody>
        </p:sp>
        <p:sp>
          <p:nvSpPr>
            <p:cNvPr id="70" name="テキスト ボックス 69"/>
            <p:cNvSpPr txBox="1"/>
            <p:nvPr/>
          </p:nvSpPr>
          <p:spPr>
            <a:xfrm>
              <a:off x="251520" y="1789945"/>
              <a:ext cx="172819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本人が再入院</a:t>
              </a:r>
              <a:r>
                <a:rPr lang="ja-JP" altLang="en-US" dirty="0"/>
                <a:t>しないように</a:t>
              </a:r>
              <a:endParaRPr kumimoji="1" lang="ja-JP" altLang="en-US" dirty="0"/>
            </a:p>
          </p:txBody>
        </p:sp>
        <p:sp>
          <p:nvSpPr>
            <p:cNvPr id="71" name="下矢印 70"/>
            <p:cNvSpPr/>
            <p:nvPr/>
          </p:nvSpPr>
          <p:spPr>
            <a:xfrm>
              <a:off x="827584" y="2659153"/>
              <a:ext cx="504056" cy="53981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5490" y="3631673"/>
              <a:ext cx="1013864" cy="698306"/>
            </a:xfrm>
            <a:prstGeom prst="rect">
              <a:avLst/>
            </a:prstGeom>
          </p:spPr>
        </p:pic>
        <p:sp>
          <p:nvSpPr>
            <p:cNvPr id="2" name="横巻き 1"/>
            <p:cNvSpPr/>
            <p:nvPr/>
          </p:nvSpPr>
          <p:spPr>
            <a:xfrm>
              <a:off x="251520" y="908720"/>
              <a:ext cx="1728192" cy="792088"/>
            </a:xfrm>
            <a:prstGeom prst="horizontalScroll">
              <a:avLst/>
            </a:prstGeom>
            <a:solidFill>
              <a:schemeClr val="accent2">
                <a:lumMod val="20000"/>
                <a:lumOff val="80000"/>
              </a:schemeClr>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目  標</a:t>
              </a:r>
              <a:endParaRPr kumimoji="1" lang="ja-JP" altLang="en-US" dirty="0">
                <a:solidFill>
                  <a:schemeClr val="tx1"/>
                </a:solidFill>
              </a:endParaRPr>
            </a:p>
          </p:txBody>
        </p:sp>
      </p:grpSp>
      <p:sp>
        <p:nvSpPr>
          <p:cNvPr id="36" name="スライド番号プレースホルダー 4"/>
          <p:cNvSpPr>
            <a:spLocks noGrp="1"/>
          </p:cNvSpPr>
          <p:nvPr>
            <p:ph type="sldNum" sz="quarter" idx="12"/>
          </p:nvPr>
        </p:nvSpPr>
        <p:spPr>
          <a:xfrm>
            <a:off x="6758880" y="6356350"/>
            <a:ext cx="2133600" cy="365125"/>
          </a:xfrm>
        </p:spPr>
        <p:txBody>
          <a:bodyPr/>
          <a:lstStyle/>
          <a:p>
            <a:r>
              <a:rPr kumimoji="1" lang="en-US" altLang="ja-JP" sz="2400" dirty="0" smtClean="0">
                <a:solidFill>
                  <a:schemeClr val="tx1"/>
                </a:solidFill>
                <a:latin typeface="ＭＳ Ｐゴシック" panose="020B0600070205080204" pitchFamily="50" charset="-128"/>
                <a:ea typeface="ＭＳ Ｐゴシック" panose="020B0600070205080204" pitchFamily="50" charset="-128"/>
              </a:rPr>
              <a:t>16</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319376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0000" y="2408399"/>
            <a:ext cx="8136000" cy="4044937"/>
          </a:xfrm>
        </p:spPr>
        <p:txBody>
          <a:bodyPr>
            <a:noAutofit/>
          </a:bodyPr>
          <a:lstStyle/>
          <a:p>
            <a:pPr marL="252000" indent="-457200">
              <a:lnSpc>
                <a:spcPts val="3800"/>
              </a:lnSpc>
              <a:buNone/>
            </a:pPr>
            <a:r>
              <a:rPr lang="en-US" altLang="ja-JP" sz="2400" dirty="0">
                <a:solidFill>
                  <a:srgbClr val="0070C0"/>
                </a:solidFill>
                <a:latin typeface="+mn-ea"/>
              </a:rPr>
              <a:t>【 50</a:t>
            </a:r>
            <a:r>
              <a:rPr lang="ja-JP" altLang="en-US" sz="2400" dirty="0">
                <a:solidFill>
                  <a:srgbClr val="0070C0"/>
                </a:solidFill>
                <a:latin typeface="+mn-ea"/>
              </a:rPr>
              <a:t>歳男性　統合失調症の</a:t>
            </a:r>
            <a:r>
              <a:rPr lang="ja-JP" altLang="en-US" sz="2400" dirty="0" smtClean="0">
                <a:solidFill>
                  <a:srgbClr val="0070C0"/>
                </a:solidFill>
                <a:latin typeface="+mn-ea"/>
              </a:rPr>
              <a:t>診断</a:t>
            </a:r>
            <a:r>
              <a:rPr lang="en-US" altLang="ja-JP" sz="2400" dirty="0" smtClean="0">
                <a:solidFill>
                  <a:srgbClr val="0070C0"/>
                </a:solidFill>
                <a:latin typeface="+mn-ea"/>
              </a:rPr>
              <a:t/>
            </a:r>
            <a:br>
              <a:rPr lang="en-US" altLang="ja-JP" sz="2400" dirty="0" smtClean="0">
                <a:solidFill>
                  <a:srgbClr val="0070C0"/>
                </a:solidFill>
                <a:latin typeface="+mn-ea"/>
              </a:rPr>
            </a:br>
            <a:r>
              <a:rPr lang="ja-JP" altLang="en-US" sz="2400" dirty="0" smtClean="0">
                <a:solidFill>
                  <a:srgbClr val="0070C0"/>
                </a:solidFill>
                <a:latin typeface="+mn-ea"/>
              </a:rPr>
              <a:t>　　　　　　　脳</a:t>
            </a:r>
            <a:r>
              <a:rPr lang="ja-JP" altLang="en-US" sz="2400" dirty="0">
                <a:solidFill>
                  <a:srgbClr val="0070C0"/>
                </a:solidFill>
                <a:latin typeface="+mn-ea"/>
              </a:rPr>
              <a:t>梗塞発症</a:t>
            </a:r>
            <a:r>
              <a:rPr lang="ja-JP" altLang="en-US" sz="2400" dirty="0" smtClean="0">
                <a:solidFill>
                  <a:srgbClr val="0070C0"/>
                </a:solidFill>
                <a:latin typeface="+mn-ea"/>
              </a:rPr>
              <a:t>→介護</a:t>
            </a:r>
            <a:r>
              <a:rPr lang="ja-JP" altLang="en-US" sz="2400" dirty="0">
                <a:solidFill>
                  <a:srgbClr val="0070C0"/>
                </a:solidFill>
                <a:latin typeface="+mn-ea"/>
              </a:rPr>
              <a:t>認定</a:t>
            </a:r>
            <a:r>
              <a:rPr lang="ja-JP" altLang="en-US" sz="2400" dirty="0" smtClean="0">
                <a:solidFill>
                  <a:srgbClr val="0070C0"/>
                </a:solidFill>
                <a:latin typeface="+mn-ea"/>
              </a:rPr>
              <a:t>を受ける</a:t>
            </a:r>
            <a:r>
              <a:rPr lang="en-US" altLang="ja-JP" sz="2400" dirty="0" smtClean="0">
                <a:solidFill>
                  <a:srgbClr val="0070C0"/>
                </a:solidFill>
                <a:latin typeface="+mn-ea"/>
              </a:rPr>
              <a:t>】</a:t>
            </a:r>
            <a:endParaRPr lang="en-US" altLang="ja-JP" sz="2400" dirty="0" smtClean="0">
              <a:latin typeface="+mn-ea"/>
            </a:endParaRPr>
          </a:p>
          <a:p>
            <a:pPr marL="741600">
              <a:lnSpc>
                <a:spcPts val="3800"/>
              </a:lnSpc>
              <a:spcBef>
                <a:spcPts val="1200"/>
              </a:spcBef>
            </a:pPr>
            <a:r>
              <a:rPr lang="ja-JP" altLang="en-US" sz="2400" dirty="0" smtClean="0">
                <a:latin typeface="+mn-ea"/>
              </a:rPr>
              <a:t>もともと地域</a:t>
            </a:r>
            <a:r>
              <a:rPr lang="ja-JP" altLang="en-US" sz="2400" dirty="0">
                <a:latin typeface="+mn-ea"/>
              </a:rPr>
              <a:t>活動</a:t>
            </a:r>
            <a:r>
              <a:rPr lang="ja-JP" altLang="en-US" sz="2400" dirty="0" smtClean="0">
                <a:latin typeface="+mn-ea"/>
              </a:rPr>
              <a:t>支援センター</a:t>
            </a:r>
            <a:r>
              <a:rPr lang="ja-JP" altLang="en-US" sz="2400" dirty="0">
                <a:latin typeface="+mn-ea"/>
              </a:rPr>
              <a:t>に</a:t>
            </a:r>
            <a:r>
              <a:rPr lang="ja-JP" altLang="en-US" sz="2400" dirty="0" smtClean="0">
                <a:latin typeface="+mn-ea"/>
              </a:rPr>
              <a:t>通所</a:t>
            </a:r>
            <a:r>
              <a:rPr lang="ja-JP" altLang="en-US" sz="2400" dirty="0">
                <a:latin typeface="+mn-ea"/>
              </a:rPr>
              <a:t>していたが、精神症状</a:t>
            </a:r>
            <a:r>
              <a:rPr lang="ja-JP" altLang="en-US" sz="2400" dirty="0" smtClean="0">
                <a:latin typeface="+mn-ea"/>
              </a:rPr>
              <a:t>あり、通所</a:t>
            </a:r>
            <a:r>
              <a:rPr lang="ja-JP" altLang="en-US" sz="2400" dirty="0">
                <a:latin typeface="+mn-ea"/>
              </a:rPr>
              <a:t>はあまり安定しなかった</a:t>
            </a:r>
            <a:r>
              <a:rPr lang="en-US" altLang="ja-JP" sz="2400" dirty="0" smtClean="0">
                <a:latin typeface="+mn-ea"/>
              </a:rPr>
              <a:t>…</a:t>
            </a:r>
          </a:p>
          <a:p>
            <a:pPr marL="741600">
              <a:lnSpc>
                <a:spcPts val="3800"/>
              </a:lnSpc>
              <a:spcBef>
                <a:spcPts val="2400"/>
              </a:spcBef>
            </a:pPr>
            <a:r>
              <a:rPr lang="ja-JP" altLang="en-US" sz="2400" dirty="0" smtClean="0">
                <a:latin typeface="+mn-ea"/>
              </a:rPr>
              <a:t>脳</a:t>
            </a:r>
            <a:r>
              <a:rPr lang="ja-JP" altLang="en-US" sz="2400" dirty="0">
                <a:latin typeface="+mn-ea"/>
              </a:rPr>
              <a:t>梗塞で入院。退院前後に判定受け、要介護２</a:t>
            </a:r>
            <a:r>
              <a:rPr lang="ja-JP" altLang="en-US" sz="2400" dirty="0" smtClean="0">
                <a:latin typeface="+mn-ea"/>
              </a:rPr>
              <a:t>出る</a:t>
            </a:r>
            <a:endParaRPr lang="en-US" altLang="ja-JP" sz="2400" dirty="0">
              <a:latin typeface="+mn-ea"/>
            </a:endParaRPr>
          </a:p>
          <a:p>
            <a:pPr marL="1044000" indent="-288000">
              <a:lnSpc>
                <a:spcPts val="3800"/>
              </a:lnSpc>
              <a:buNone/>
            </a:pPr>
            <a:r>
              <a:rPr lang="ja-JP" altLang="en-US" sz="2400" dirty="0" smtClean="0">
                <a:latin typeface="+mn-ea"/>
              </a:rPr>
              <a:t>⇒</a:t>
            </a:r>
            <a:r>
              <a:rPr lang="ja-JP" altLang="en-US" sz="2400" dirty="0">
                <a:latin typeface="+mn-ea"/>
              </a:rPr>
              <a:t>リハビリ目的でデイサービス利用。また家事支援</a:t>
            </a:r>
            <a:r>
              <a:rPr lang="ja-JP" altLang="en-US" sz="2400" dirty="0" smtClean="0">
                <a:latin typeface="+mn-ea"/>
              </a:rPr>
              <a:t>の</a:t>
            </a:r>
            <a:r>
              <a:rPr lang="en-US" altLang="ja-JP" sz="2400" dirty="0" smtClean="0">
                <a:latin typeface="+mn-ea"/>
              </a:rPr>
              <a:t/>
            </a:r>
            <a:br>
              <a:rPr lang="en-US" altLang="ja-JP" sz="2400" dirty="0" smtClean="0">
                <a:latin typeface="+mn-ea"/>
              </a:rPr>
            </a:br>
            <a:r>
              <a:rPr lang="ja-JP" altLang="en-US" sz="2400" dirty="0" smtClean="0">
                <a:latin typeface="+mn-ea"/>
              </a:rPr>
              <a:t>ため</a:t>
            </a:r>
            <a:r>
              <a:rPr lang="ja-JP" altLang="en-US" sz="2400" dirty="0">
                <a:latin typeface="+mn-ea"/>
              </a:rPr>
              <a:t>、ヘルパー導入を</a:t>
            </a:r>
            <a:r>
              <a:rPr lang="ja-JP" altLang="en-US" sz="2400" dirty="0" smtClean="0">
                <a:latin typeface="+mn-ea"/>
              </a:rPr>
              <a:t>行った</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lgn="just">
              <a:spcAft>
                <a:spcPts val="0"/>
              </a:spcAft>
              <a:buNone/>
            </a:pP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17</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タイトル 1"/>
          <p:cNvSpPr txBox="1">
            <a:spLocks/>
          </p:cNvSpPr>
          <p:nvPr/>
        </p:nvSpPr>
        <p:spPr>
          <a:xfrm>
            <a:off x="540000" y="540000"/>
            <a:ext cx="8136000" cy="15928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kern="100" dirty="0" smtClean="0">
                <a:latin typeface="Century" panose="02040604050505020304" pitchFamily="18" charset="0"/>
                <a:cs typeface="Times New Roman" panose="02020603050405020304" pitchFamily="18" charset="0"/>
              </a:rPr>
              <a:t>３</a:t>
            </a:r>
            <a:r>
              <a:rPr lang="ja-JP" altLang="ja-JP" sz="3600" kern="100" dirty="0" smtClean="0">
                <a:latin typeface="Century" panose="02040604050505020304" pitchFamily="18" charset="0"/>
                <a:cs typeface="Times New Roman" panose="02020603050405020304" pitchFamily="18" charset="0"/>
              </a:rPr>
              <a:t>．</a:t>
            </a:r>
            <a:r>
              <a:rPr lang="ja-JP" altLang="en-US" sz="3600" kern="100" dirty="0" smtClean="0">
                <a:latin typeface="Century" panose="02040604050505020304" pitchFamily="18" charset="0"/>
                <a:cs typeface="Times New Roman" panose="02020603050405020304" pitchFamily="18" charset="0"/>
              </a:rPr>
              <a:t>連携が図られた例　事例３</a:t>
            </a:r>
            <a:endParaRPr lang="en-US" altLang="ja-JP" sz="3600" kern="100" dirty="0" smtClean="0">
              <a:latin typeface="Century" panose="02040604050505020304" pitchFamily="18" charset="0"/>
              <a:cs typeface="Times New Roman" panose="02020603050405020304" pitchFamily="18" charset="0"/>
            </a:endParaRPr>
          </a:p>
          <a:p>
            <a:pPr algn="l"/>
            <a:r>
              <a:rPr lang="ja-JP" altLang="en-US" sz="2800" kern="100" dirty="0" smtClean="0">
                <a:latin typeface="Century" panose="02040604050505020304" pitchFamily="18" charset="0"/>
                <a:ea typeface="ＭＳ Ｐゴシック" panose="020B0600070205080204" pitchFamily="50" charset="-128"/>
                <a:cs typeface="Times New Roman" panose="02020603050405020304" pitchFamily="18" charset="0"/>
              </a:rPr>
              <a:t>～地域生活を送っていたが、健康面の変化で新たな</a:t>
            </a:r>
            <a:endParaRPr lang="en-US" altLang="ja-JP" sz="2800" kern="100" dirty="0" smtClean="0">
              <a:latin typeface="Century" panose="02040604050505020304" pitchFamily="18" charset="0"/>
              <a:ea typeface="ＭＳ Ｐゴシック" panose="020B0600070205080204" pitchFamily="50" charset="-128"/>
              <a:cs typeface="Times New Roman" panose="02020603050405020304" pitchFamily="18" charset="0"/>
            </a:endParaRPr>
          </a:p>
          <a:p>
            <a:pPr marL="360000" algn="l"/>
            <a:r>
              <a:rPr lang="ja-JP" altLang="en-US" sz="2800" kern="100" dirty="0" smtClean="0">
                <a:latin typeface="Century" panose="02040604050505020304" pitchFamily="18" charset="0"/>
                <a:ea typeface="ＭＳ Ｐゴシック" panose="020B0600070205080204" pitchFamily="50" charset="-128"/>
                <a:cs typeface="Times New Roman" panose="02020603050405020304" pitchFamily="18" charset="0"/>
              </a:rPr>
              <a:t>サービスを利用した例～</a:t>
            </a:r>
            <a:endParaRPr lang="ja-JP" altLang="en-US" sz="28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624652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kumimoji="1" lang="ja-JP" altLang="en-US" smtClean="0"/>
              <a:t>18</a:t>
            </a:fld>
            <a:endParaRPr kumimoji="1" lang="ja-JP" altLang="en-US" dirty="0"/>
          </a:p>
        </p:txBody>
      </p:sp>
      <p:grpSp>
        <p:nvGrpSpPr>
          <p:cNvPr id="2" name="グループ化 1"/>
          <p:cNvGrpSpPr/>
          <p:nvPr/>
        </p:nvGrpSpPr>
        <p:grpSpPr>
          <a:xfrm>
            <a:off x="1089130" y="1498997"/>
            <a:ext cx="6821827" cy="3713040"/>
            <a:chOff x="746676" y="2427068"/>
            <a:chExt cx="7504200" cy="3067998"/>
          </a:xfrm>
        </p:grpSpPr>
        <p:cxnSp>
          <p:nvCxnSpPr>
            <p:cNvPr id="24" name="直線矢印コネクタ 23"/>
            <p:cNvCxnSpPr/>
            <p:nvPr/>
          </p:nvCxnSpPr>
          <p:spPr>
            <a:xfrm flipH="1" flipV="1">
              <a:off x="5370038" y="4023944"/>
              <a:ext cx="1280283" cy="86599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346995" y="2859348"/>
              <a:ext cx="1597248" cy="74594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5438352" y="2859348"/>
              <a:ext cx="902522" cy="71614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3851921" y="3307802"/>
              <a:ext cx="1656184" cy="985294"/>
            </a:xfrm>
            <a:prstGeom prst="ellipse">
              <a:avLst/>
            </a:prstGeom>
            <a:solidFill>
              <a:srgbClr val="3898B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本　人</a:t>
              </a:r>
              <a:endParaRPr kumimoji="1" lang="ja-JP" altLang="en-US" b="1" dirty="0">
                <a:solidFill>
                  <a:schemeClr val="tx1"/>
                </a:solidFill>
              </a:endParaRPr>
            </a:p>
          </p:txBody>
        </p:sp>
        <p:sp>
          <p:nvSpPr>
            <p:cNvPr id="6" name="円/楕円 5"/>
            <p:cNvSpPr/>
            <p:nvPr/>
          </p:nvSpPr>
          <p:spPr>
            <a:xfrm>
              <a:off x="5438352" y="2427068"/>
              <a:ext cx="2811671" cy="93610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b="1" dirty="0" smtClean="0"/>
                <a:t>デイサービス職員</a:t>
              </a:r>
              <a:endParaRPr kumimoji="1" lang="ja-JP" altLang="en-US" b="1" dirty="0"/>
            </a:p>
          </p:txBody>
        </p:sp>
        <p:sp>
          <p:nvSpPr>
            <p:cNvPr id="8" name="円/楕円 7"/>
            <p:cNvSpPr/>
            <p:nvPr/>
          </p:nvSpPr>
          <p:spPr>
            <a:xfrm>
              <a:off x="746676" y="2427068"/>
              <a:ext cx="2811671" cy="93610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ヘルパー</a:t>
              </a:r>
              <a:endParaRPr kumimoji="1" lang="ja-JP" altLang="en-US" b="1" dirty="0"/>
            </a:p>
          </p:txBody>
        </p:sp>
        <p:sp>
          <p:nvSpPr>
            <p:cNvPr id="9" name="円/楕円 8"/>
            <p:cNvSpPr/>
            <p:nvPr/>
          </p:nvSpPr>
          <p:spPr>
            <a:xfrm>
              <a:off x="5550046" y="4523741"/>
              <a:ext cx="2700830" cy="93610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b="1" dirty="0" smtClean="0"/>
                <a:t>ケアマネジャー</a:t>
              </a:r>
              <a:endParaRPr lang="en-US" altLang="ja-JP" b="1" dirty="0" smtClean="0"/>
            </a:p>
          </p:txBody>
        </p:sp>
        <p:sp>
          <p:nvSpPr>
            <p:cNvPr id="10" name="円/楕円 9"/>
            <p:cNvSpPr/>
            <p:nvPr/>
          </p:nvSpPr>
          <p:spPr>
            <a:xfrm>
              <a:off x="822043" y="4558962"/>
              <a:ext cx="2736304" cy="93610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地域活動支援センター職員</a:t>
              </a:r>
              <a:endParaRPr kumimoji="1" lang="ja-JP" altLang="en-US" b="1" dirty="0"/>
            </a:p>
          </p:txBody>
        </p:sp>
        <p:cxnSp>
          <p:nvCxnSpPr>
            <p:cNvPr id="22" name="直線矢印コネクタ 21"/>
            <p:cNvCxnSpPr>
              <a:stCxn id="10" idx="7"/>
            </p:cNvCxnSpPr>
            <p:nvPr/>
          </p:nvCxnSpPr>
          <p:spPr>
            <a:xfrm flipV="1">
              <a:off x="3157625" y="4053749"/>
              <a:ext cx="865830" cy="64230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 name="右矢印 17"/>
            <p:cNvSpPr/>
            <p:nvPr/>
          </p:nvSpPr>
          <p:spPr>
            <a:xfrm>
              <a:off x="3881351" y="4671165"/>
              <a:ext cx="1584175" cy="792088"/>
            </a:xfrm>
            <a:prstGeom prst="right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連 絡</a:t>
              </a:r>
              <a:endParaRPr kumimoji="1" lang="ja-JP" altLang="en-US" b="1" dirty="0"/>
            </a:p>
          </p:txBody>
        </p:sp>
        <p:sp>
          <p:nvSpPr>
            <p:cNvPr id="14" name="角丸四角形 13"/>
            <p:cNvSpPr/>
            <p:nvPr/>
          </p:nvSpPr>
          <p:spPr>
            <a:xfrm>
              <a:off x="4094463" y="4156006"/>
              <a:ext cx="1171098" cy="462032"/>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脳 梗 塞</a:t>
              </a:r>
              <a:endParaRPr kumimoji="1" lang="ja-JP" altLang="en-US" sz="1200" b="1" dirty="0">
                <a:solidFill>
                  <a:schemeClr val="bg1"/>
                </a:solidFill>
              </a:endParaRPr>
            </a:p>
          </p:txBody>
        </p:sp>
      </p:grpSp>
      <p:sp>
        <p:nvSpPr>
          <p:cNvPr id="15" name="テキスト ボックス 1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60497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0000" y="1908000"/>
            <a:ext cx="8280472" cy="4545336"/>
          </a:xfrm>
        </p:spPr>
        <p:txBody>
          <a:bodyPr>
            <a:noAutofit/>
          </a:bodyPr>
          <a:lstStyle/>
          <a:p>
            <a:pPr marL="252000" indent="-457200">
              <a:lnSpc>
                <a:spcPts val="3800"/>
              </a:lnSpc>
              <a:spcBef>
                <a:spcPts val="1000"/>
              </a:spcBef>
              <a:buNone/>
            </a:pPr>
            <a:r>
              <a:rPr lang="en-US" altLang="ja-JP" sz="2500" dirty="0" smtClean="0">
                <a:solidFill>
                  <a:srgbClr val="0070C0"/>
                </a:solidFill>
                <a:latin typeface="+mn-ea"/>
              </a:rPr>
              <a:t>【 </a:t>
            </a:r>
            <a:r>
              <a:rPr lang="ja-JP" altLang="en-US" sz="2500" dirty="0" smtClean="0">
                <a:solidFill>
                  <a:srgbClr val="0070C0"/>
                </a:solidFill>
                <a:latin typeface="+mn-ea"/>
              </a:rPr>
              <a:t>統合</a:t>
            </a:r>
            <a:r>
              <a:rPr lang="ja-JP" altLang="en-US" sz="2500" dirty="0">
                <a:solidFill>
                  <a:srgbClr val="0070C0"/>
                </a:solidFill>
                <a:latin typeface="+mn-ea"/>
              </a:rPr>
              <a:t>失調症の子どもにヘルパーや訪問看護が</a:t>
            </a:r>
            <a:r>
              <a:rPr lang="ja-JP" altLang="en-US" sz="2500" dirty="0" smtClean="0">
                <a:solidFill>
                  <a:srgbClr val="0070C0"/>
                </a:solidFill>
                <a:latin typeface="+mn-ea"/>
              </a:rPr>
              <a:t>入って</a:t>
            </a:r>
            <a:r>
              <a:rPr lang="en-US" altLang="ja-JP" sz="2500" dirty="0" smtClean="0">
                <a:solidFill>
                  <a:srgbClr val="0070C0"/>
                </a:solidFill>
                <a:latin typeface="+mn-ea"/>
              </a:rPr>
              <a:t/>
            </a:r>
            <a:br>
              <a:rPr lang="en-US" altLang="ja-JP" sz="2500" dirty="0" smtClean="0">
                <a:solidFill>
                  <a:srgbClr val="0070C0"/>
                </a:solidFill>
                <a:latin typeface="+mn-ea"/>
              </a:rPr>
            </a:br>
            <a:r>
              <a:rPr lang="ja-JP" altLang="en-US" sz="2500" dirty="0" smtClean="0">
                <a:solidFill>
                  <a:srgbClr val="0070C0"/>
                </a:solidFill>
                <a:latin typeface="+mn-ea"/>
              </a:rPr>
              <a:t>いたが</a:t>
            </a:r>
            <a:r>
              <a:rPr lang="ja-JP" altLang="en-US" sz="2500" dirty="0">
                <a:solidFill>
                  <a:srgbClr val="0070C0"/>
                </a:solidFill>
                <a:latin typeface="+mn-ea"/>
              </a:rPr>
              <a:t>、本人が亡くなり、気落ちした</a:t>
            </a:r>
            <a:r>
              <a:rPr lang="en-US" altLang="ja-JP" sz="2500" dirty="0">
                <a:solidFill>
                  <a:srgbClr val="0070C0"/>
                </a:solidFill>
                <a:latin typeface="+mn-ea"/>
              </a:rPr>
              <a:t>70</a:t>
            </a:r>
            <a:r>
              <a:rPr lang="ja-JP" altLang="en-US" sz="2500" dirty="0">
                <a:solidFill>
                  <a:srgbClr val="0070C0"/>
                </a:solidFill>
                <a:latin typeface="+mn-ea"/>
              </a:rPr>
              <a:t>代の父が</a:t>
            </a:r>
            <a:r>
              <a:rPr lang="ja-JP" altLang="en-US" sz="2500" dirty="0" smtClean="0">
                <a:solidFill>
                  <a:srgbClr val="0070C0"/>
                </a:solidFill>
                <a:latin typeface="+mn-ea"/>
              </a:rPr>
              <a:t>残される </a:t>
            </a:r>
            <a:r>
              <a:rPr lang="en-US" altLang="ja-JP" sz="2500" dirty="0" smtClean="0">
                <a:solidFill>
                  <a:srgbClr val="0070C0"/>
                </a:solidFill>
                <a:latin typeface="+mn-ea"/>
              </a:rPr>
              <a:t>】</a:t>
            </a:r>
            <a:endParaRPr lang="en-US" altLang="ja-JP" sz="2500" dirty="0">
              <a:solidFill>
                <a:srgbClr val="0070C0"/>
              </a:solidFill>
              <a:latin typeface="+mn-ea"/>
            </a:endParaRPr>
          </a:p>
          <a:p>
            <a:pPr marL="741600">
              <a:lnSpc>
                <a:spcPts val="3800"/>
              </a:lnSpc>
              <a:spcBef>
                <a:spcPts val="2400"/>
              </a:spcBef>
            </a:pPr>
            <a:r>
              <a:rPr lang="ja-JP" altLang="en-US" sz="2800" dirty="0" smtClean="0">
                <a:solidFill>
                  <a:prstClr val="black"/>
                </a:solidFill>
                <a:latin typeface="+mn-ea"/>
              </a:rPr>
              <a:t>食事</a:t>
            </a:r>
            <a:r>
              <a:rPr lang="ja-JP" altLang="en-US" sz="2800" dirty="0">
                <a:solidFill>
                  <a:prstClr val="black"/>
                </a:solidFill>
                <a:latin typeface="+mn-ea"/>
              </a:rPr>
              <a:t>はコンビニ、掃除はほとんどせず、と</a:t>
            </a:r>
            <a:r>
              <a:rPr lang="ja-JP" altLang="en-US" sz="2800" dirty="0" smtClean="0">
                <a:solidFill>
                  <a:prstClr val="black"/>
                </a:solidFill>
                <a:latin typeface="+mn-ea"/>
              </a:rPr>
              <a:t>いう</a:t>
            </a:r>
            <a:r>
              <a:rPr lang="en-US" altLang="ja-JP" sz="2800" dirty="0" smtClean="0">
                <a:solidFill>
                  <a:prstClr val="black"/>
                </a:solidFill>
                <a:latin typeface="+mn-ea"/>
              </a:rPr>
              <a:t/>
            </a:r>
            <a:br>
              <a:rPr lang="en-US" altLang="ja-JP" sz="2800" dirty="0" smtClean="0">
                <a:solidFill>
                  <a:prstClr val="black"/>
                </a:solidFill>
                <a:latin typeface="+mn-ea"/>
              </a:rPr>
            </a:br>
            <a:r>
              <a:rPr lang="ja-JP" altLang="en-US" sz="2800" dirty="0" smtClean="0">
                <a:solidFill>
                  <a:prstClr val="black"/>
                </a:solidFill>
                <a:latin typeface="+mn-ea"/>
              </a:rPr>
              <a:t>状況</a:t>
            </a:r>
            <a:r>
              <a:rPr lang="ja-JP" altLang="en-US" sz="2800" dirty="0">
                <a:solidFill>
                  <a:prstClr val="black"/>
                </a:solidFill>
                <a:latin typeface="+mn-ea"/>
              </a:rPr>
              <a:t>だったため父にサービス導入を促すが</a:t>
            </a:r>
            <a:r>
              <a:rPr lang="ja-JP" altLang="en-US" sz="2800" dirty="0" smtClean="0">
                <a:solidFill>
                  <a:prstClr val="black"/>
                </a:solidFill>
                <a:latin typeface="+mn-ea"/>
              </a:rPr>
              <a:t>拒否</a:t>
            </a:r>
            <a:endParaRPr lang="en-US" altLang="ja-JP" sz="2800" dirty="0">
              <a:solidFill>
                <a:prstClr val="black"/>
              </a:solidFill>
              <a:latin typeface="+mn-ea"/>
            </a:endParaRPr>
          </a:p>
          <a:p>
            <a:pPr marL="741600" lvl="0" indent="0">
              <a:lnSpc>
                <a:spcPts val="3800"/>
              </a:lnSpc>
              <a:spcBef>
                <a:spcPts val="1000"/>
              </a:spcBef>
              <a:buNone/>
            </a:pPr>
            <a:r>
              <a:rPr lang="ja-JP" altLang="en-US" sz="2800" dirty="0" smtClean="0">
                <a:solidFill>
                  <a:prstClr val="black"/>
                </a:solidFill>
                <a:latin typeface="+mn-ea"/>
              </a:rPr>
              <a:t>↓</a:t>
            </a:r>
            <a:endParaRPr lang="en-US" altLang="ja-JP" sz="2800" dirty="0">
              <a:solidFill>
                <a:prstClr val="black"/>
              </a:solidFill>
              <a:latin typeface="+mn-ea"/>
            </a:endParaRPr>
          </a:p>
          <a:p>
            <a:pPr marL="741600">
              <a:lnSpc>
                <a:spcPts val="3800"/>
              </a:lnSpc>
              <a:spcBef>
                <a:spcPts val="1000"/>
              </a:spcBef>
            </a:pPr>
            <a:r>
              <a:rPr lang="ja-JP" altLang="en-US" sz="2800" dirty="0" smtClean="0">
                <a:solidFill>
                  <a:prstClr val="black"/>
                </a:solidFill>
                <a:latin typeface="+mn-ea"/>
              </a:rPr>
              <a:t>包括</a:t>
            </a:r>
            <a:r>
              <a:rPr lang="ja-JP" altLang="en-US" sz="2800" dirty="0">
                <a:solidFill>
                  <a:prstClr val="black"/>
                </a:solidFill>
                <a:latin typeface="+mn-ea"/>
              </a:rPr>
              <a:t>支援センターに連絡。民生委員と一緒に見守りを続けていただくこと</a:t>
            </a:r>
            <a:r>
              <a:rPr lang="ja-JP" altLang="en-US" sz="2800" dirty="0" smtClean="0">
                <a:solidFill>
                  <a:prstClr val="black"/>
                </a:solidFill>
                <a:latin typeface="+mn-ea"/>
              </a:rPr>
              <a:t>に</a:t>
            </a:r>
            <a:endParaRPr lang="ja-JP" altLang="en-US" sz="2800" dirty="0">
              <a:solidFill>
                <a:prstClr val="black"/>
              </a:solidFill>
              <a:latin typeface="+mn-ea"/>
            </a:endParaRPr>
          </a:p>
          <a:p>
            <a:pPr marL="0" indent="0" algn="just">
              <a:lnSpc>
                <a:spcPts val="3800"/>
              </a:lnSpc>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19</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タイトル 1"/>
          <p:cNvSpPr txBox="1">
            <a:spLocks/>
          </p:cNvSpPr>
          <p:nvPr/>
        </p:nvSpPr>
        <p:spPr>
          <a:xfrm>
            <a:off x="540000" y="540000"/>
            <a:ext cx="8507288" cy="108880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t>３．連携が図られた例　</a:t>
            </a:r>
            <a:r>
              <a:rPr lang="ja-JP" altLang="en-US" sz="3600" kern="100" dirty="0" smtClean="0">
                <a:latin typeface="Century" panose="02040604050505020304" pitchFamily="18" charset="0"/>
                <a:cs typeface="Times New Roman" panose="02020603050405020304" pitchFamily="18" charset="0"/>
              </a:rPr>
              <a:t>事例４</a:t>
            </a:r>
            <a:r>
              <a:rPr lang="en-US" altLang="ja-JP" sz="3600" kern="100" dirty="0" smtClean="0">
                <a:latin typeface="Century" panose="02040604050505020304" pitchFamily="18" charset="0"/>
                <a:cs typeface="Times New Roman" panose="02020603050405020304" pitchFamily="18" charset="0"/>
              </a:rPr>
              <a:t/>
            </a:r>
            <a:br>
              <a:rPr lang="en-US" altLang="ja-JP" sz="3600" kern="100" dirty="0" smtClean="0">
                <a:latin typeface="Century" panose="02040604050505020304" pitchFamily="18" charset="0"/>
                <a:cs typeface="Times New Roman" panose="02020603050405020304" pitchFamily="18" charset="0"/>
              </a:rPr>
            </a:br>
            <a:r>
              <a:rPr lang="ja-JP" altLang="en-US" sz="2800" kern="100" dirty="0" smtClean="0">
                <a:latin typeface="Century" panose="02040604050505020304" pitchFamily="18" charset="0"/>
                <a:cs typeface="Times New Roman" panose="02020603050405020304" pitchFamily="18" charset="0"/>
              </a:rPr>
              <a:t>～本人が亡くなり、家族の支援を引き継いだ例～</a:t>
            </a:r>
            <a:endParaRPr lang="ja-JP" altLang="en-US" sz="32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914998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39999"/>
            <a:ext cx="8229600" cy="656753"/>
          </a:xfrm>
        </p:spPr>
        <p:txBody>
          <a:bodyPr anchor="t" anchorCtr="0">
            <a:normAutofit/>
          </a:bodyPr>
          <a:lstStyle/>
          <a:p>
            <a:pPr algn="l"/>
            <a:r>
              <a:rPr lang="ja-JP" altLang="ja-JP" sz="3600" kern="100" dirty="0" smtClean="0">
                <a:latin typeface="Century" panose="02040604050505020304" pitchFamily="18" charset="0"/>
                <a:cs typeface="Times New Roman" panose="02020603050405020304" pitchFamily="18" charset="0"/>
              </a:rPr>
              <a:t>１</a:t>
            </a:r>
            <a:r>
              <a:rPr lang="ja-JP" altLang="ja-JP" sz="3600" kern="100" dirty="0">
                <a:latin typeface="Century" panose="02040604050505020304" pitchFamily="18" charset="0"/>
                <a:cs typeface="Times New Roman" panose="02020603050405020304" pitchFamily="18" charset="0"/>
              </a:rPr>
              <a:t>．関係機関との連携に</a:t>
            </a:r>
            <a:r>
              <a:rPr lang="ja-JP" altLang="ja-JP" sz="3600" kern="100" dirty="0" smtClean="0">
                <a:latin typeface="Century" panose="02040604050505020304" pitchFamily="18" charset="0"/>
                <a:cs typeface="Times New Roman" panose="02020603050405020304" pitchFamily="18" charset="0"/>
              </a:rPr>
              <a:t>ついて</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440000"/>
            <a:ext cx="8136000" cy="4525963"/>
          </a:xfrm>
        </p:spPr>
        <p:txBody>
          <a:bodyPr>
            <a:noAutofit/>
          </a:bodyPr>
          <a:lstStyle/>
          <a:p>
            <a:pPr marL="0" indent="0">
              <a:spcAft>
                <a:spcPts val="0"/>
              </a:spcAft>
              <a:buNone/>
            </a:pPr>
            <a:r>
              <a:rPr lang="ja-JP" altLang="ja-JP" kern="100" dirty="0">
                <a:latin typeface="Century" panose="02040604050505020304" pitchFamily="18" charset="0"/>
                <a:cs typeface="Times New Roman" panose="02020603050405020304" pitchFamily="18" charset="0"/>
              </a:rPr>
              <a:t>（１）なぜ連携することが必要か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400050" lvl="1" indent="0">
              <a:spcBef>
                <a:spcPts val="1200"/>
              </a:spcBef>
              <a:buNone/>
            </a:pPr>
            <a:r>
              <a:rPr lang="ja-JP" altLang="ja-JP" sz="3000" kern="100" dirty="0" smtClean="0">
                <a:latin typeface="Century" panose="02040604050505020304" pitchFamily="18" charset="0"/>
                <a:cs typeface="Times New Roman" panose="02020603050405020304" pitchFamily="18" charset="0"/>
              </a:rPr>
              <a:t>暮らし</a:t>
            </a:r>
            <a:r>
              <a:rPr lang="ja-JP" altLang="ja-JP" sz="3000" kern="100" dirty="0">
                <a:latin typeface="Century" panose="02040604050505020304" pitchFamily="18" charset="0"/>
                <a:cs typeface="Times New Roman" panose="02020603050405020304" pitchFamily="18" charset="0"/>
              </a:rPr>
              <a:t>を支えること、夢や希望を実現することの</a:t>
            </a:r>
            <a:r>
              <a:rPr lang="en-US" altLang="ja-JP" sz="3000" kern="100" dirty="0" smtClean="0">
                <a:latin typeface="Century" panose="02040604050505020304" pitchFamily="18" charset="0"/>
                <a:cs typeface="Times New Roman" panose="02020603050405020304" pitchFamily="18" charset="0"/>
              </a:rPr>
              <a:t/>
            </a:r>
            <a:br>
              <a:rPr lang="en-US" altLang="ja-JP" sz="3000" kern="100" dirty="0" smtClean="0">
                <a:latin typeface="Century" panose="02040604050505020304" pitchFamily="18" charset="0"/>
                <a:cs typeface="Times New Roman" panose="02020603050405020304" pitchFamily="18" charset="0"/>
              </a:rPr>
            </a:br>
            <a:r>
              <a:rPr lang="ja-JP" altLang="ja-JP" sz="3000" kern="100" dirty="0" smtClean="0">
                <a:latin typeface="Century" panose="02040604050505020304" pitchFamily="18" charset="0"/>
                <a:cs typeface="Times New Roman" panose="02020603050405020304" pitchFamily="18" charset="0"/>
              </a:rPr>
              <a:t>ため</a:t>
            </a:r>
            <a:r>
              <a:rPr lang="ja-JP" altLang="ja-JP" sz="3000" kern="100" dirty="0">
                <a:latin typeface="Century" panose="02040604050505020304" pitchFamily="18" charset="0"/>
                <a:cs typeface="Times New Roman" panose="02020603050405020304" pitchFamily="18" charset="0"/>
              </a:rPr>
              <a:t>には様々な協力が</a:t>
            </a:r>
            <a:r>
              <a:rPr lang="ja-JP" altLang="ja-JP" sz="3000" kern="100" dirty="0" smtClean="0">
                <a:latin typeface="Century" panose="02040604050505020304" pitchFamily="18" charset="0"/>
                <a:cs typeface="Times New Roman" panose="02020603050405020304" pitchFamily="18" charset="0"/>
              </a:rPr>
              <a:t>必要</a:t>
            </a:r>
            <a:endParaRPr lang="ja-JP" altLang="ja-JP" sz="3000" kern="100" dirty="0">
              <a:latin typeface="Century" panose="02040604050505020304" pitchFamily="18" charset="0"/>
              <a:ea typeface="ＭＳ 明朝" panose="02020609040205080304" pitchFamily="17" charset="-128"/>
              <a:cs typeface="Times New Roman" panose="02020603050405020304" pitchFamily="18" charset="0"/>
            </a:endParaRPr>
          </a:p>
          <a:p>
            <a:pPr lvl="1">
              <a:lnSpc>
                <a:spcPts val="3800"/>
              </a:lnSpc>
              <a:spcBef>
                <a:spcPts val="2400"/>
              </a:spcBef>
              <a:buFont typeface="Arial" panose="020B0604020202020204" pitchFamily="34" charset="0"/>
              <a:buChar char="•"/>
            </a:pPr>
            <a:r>
              <a:rPr lang="ja-JP" altLang="ja-JP" kern="100" dirty="0" smtClean="0">
                <a:latin typeface="Century" panose="02040604050505020304" pitchFamily="18" charset="0"/>
                <a:cs typeface="Times New Roman" panose="02020603050405020304" pitchFamily="18" charset="0"/>
              </a:rPr>
              <a:t>生活</a:t>
            </a:r>
            <a:r>
              <a:rPr lang="ja-JP" altLang="ja-JP" kern="100" dirty="0">
                <a:latin typeface="Century" panose="02040604050505020304" pitchFamily="18" charset="0"/>
                <a:cs typeface="Times New Roman" panose="02020603050405020304" pitchFamily="18" charset="0"/>
              </a:rPr>
              <a:t>の場、日中活動の</a:t>
            </a:r>
            <a:r>
              <a:rPr lang="ja-JP" altLang="ja-JP" kern="100" dirty="0" smtClean="0">
                <a:latin typeface="Century" panose="02040604050505020304" pitchFamily="18" charset="0"/>
                <a:cs typeface="Times New Roman" panose="02020603050405020304" pitchFamily="18" charset="0"/>
              </a:rPr>
              <a:t>場（</a:t>
            </a:r>
            <a:r>
              <a:rPr lang="ja-JP" altLang="ja-JP" kern="100" dirty="0">
                <a:latin typeface="Century" panose="02040604050505020304" pitchFamily="18" charset="0"/>
                <a:cs typeface="Times New Roman" panose="02020603050405020304" pitchFamily="18" charset="0"/>
              </a:rPr>
              <a:t>働く場、交流の場</a:t>
            </a:r>
            <a:r>
              <a:rPr lang="ja-JP" altLang="ja-JP" kern="100" dirty="0" smtClean="0">
                <a:latin typeface="Century" panose="02040604050505020304" pitchFamily="18" charset="0"/>
                <a:cs typeface="Times New Roman" panose="02020603050405020304" pitchFamily="18" charset="0"/>
              </a:rPr>
              <a:t>）</a:t>
            </a:r>
            <a:endParaRPr lang="en-US" altLang="ja-JP" kern="100" dirty="0" smtClean="0">
              <a:latin typeface="Century" panose="02040604050505020304" pitchFamily="18" charset="0"/>
              <a:cs typeface="Times New Roman" panose="02020603050405020304" pitchFamily="18" charset="0"/>
            </a:endParaRPr>
          </a:p>
          <a:p>
            <a:pPr marL="741600" lvl="1" indent="0">
              <a:lnSpc>
                <a:spcPts val="3800"/>
              </a:lnSpc>
              <a:spcBef>
                <a:spcPts val="0"/>
              </a:spcBef>
              <a:buNone/>
            </a:pPr>
            <a:r>
              <a:rPr lang="ja-JP" altLang="ja-JP" kern="100" dirty="0" smtClean="0">
                <a:latin typeface="+mn-ea"/>
                <a:cs typeface="Times New Roman" panose="02020603050405020304" pitchFamily="18" charset="0"/>
              </a:rPr>
              <a:t>相談</a:t>
            </a:r>
            <a:r>
              <a:rPr lang="ja-JP" altLang="ja-JP" kern="100" dirty="0">
                <a:latin typeface="+mn-ea"/>
                <a:cs typeface="Times New Roman" panose="02020603050405020304" pitchFamily="18" charset="0"/>
              </a:rPr>
              <a:t>の場</a:t>
            </a:r>
          </a:p>
          <a:p>
            <a:pPr lvl="1">
              <a:lnSpc>
                <a:spcPts val="3800"/>
              </a:lnSpc>
              <a:buFont typeface="Arial" panose="020B0604020202020204" pitchFamily="34" charset="0"/>
              <a:buChar char="•"/>
            </a:pPr>
            <a:r>
              <a:rPr lang="ja-JP" altLang="ja-JP" kern="100" dirty="0" smtClean="0">
                <a:latin typeface="Century" panose="02040604050505020304" pitchFamily="18" charset="0"/>
                <a:cs typeface="Times New Roman" panose="02020603050405020304" pitchFamily="18" charset="0"/>
              </a:rPr>
              <a:t>関わる</a:t>
            </a:r>
            <a:r>
              <a:rPr lang="ja-JP" altLang="ja-JP" kern="100" dirty="0">
                <a:latin typeface="Century" panose="02040604050505020304" pitchFamily="18" charset="0"/>
                <a:cs typeface="Times New Roman" panose="02020603050405020304" pitchFamily="18" charset="0"/>
              </a:rPr>
              <a:t>立場が違えば、見ている本人像</a:t>
            </a:r>
            <a:r>
              <a:rPr lang="ja-JP" altLang="ja-JP" kern="100" dirty="0" smtClean="0">
                <a:latin typeface="Century" panose="02040604050505020304" pitchFamily="18" charset="0"/>
                <a:cs typeface="Times New Roman" panose="02020603050405020304" pitchFamily="18" charset="0"/>
              </a:rPr>
              <a:t>も</a:t>
            </a:r>
            <a:r>
              <a:rPr lang="ja-JP" altLang="ja-JP" kern="100" dirty="0">
                <a:latin typeface="+mn-ea"/>
                <a:cs typeface="Times New Roman" panose="02020603050405020304" pitchFamily="18" charset="0"/>
              </a:rPr>
              <a:t>変わる</a:t>
            </a:r>
          </a:p>
          <a:p>
            <a:pPr lvl="1">
              <a:lnSpc>
                <a:spcPts val="3800"/>
              </a:lnSpc>
              <a:buFont typeface="Arial" panose="020B0604020202020204" pitchFamily="34" charset="0"/>
              <a:buChar char="•"/>
            </a:pPr>
            <a:r>
              <a:rPr lang="ja-JP" altLang="ja-JP" kern="100" dirty="0" smtClean="0">
                <a:latin typeface="Century" panose="02040604050505020304" pitchFamily="18" charset="0"/>
                <a:cs typeface="Times New Roman" panose="02020603050405020304" pitchFamily="18" charset="0"/>
              </a:rPr>
              <a:t>大事</a:t>
            </a:r>
            <a:r>
              <a:rPr lang="ja-JP" altLang="ja-JP" kern="100" dirty="0">
                <a:latin typeface="Century" panose="02040604050505020304" pitchFamily="18" charset="0"/>
                <a:cs typeface="Times New Roman" panose="02020603050405020304" pitchFamily="18" charset="0"/>
              </a:rPr>
              <a:t>にすること「顔が見える関係</a:t>
            </a:r>
            <a:r>
              <a:rPr lang="ja-JP" altLang="ja-JP" kern="100" dirty="0" smtClean="0">
                <a:latin typeface="Century" panose="02040604050505020304" pitchFamily="18" charset="0"/>
                <a:cs typeface="Times New Roman" panose="02020603050405020304" pitchFamily="18" charset="0"/>
              </a:rPr>
              <a:t>」</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2</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635751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686872" y="6356350"/>
            <a:ext cx="2133600" cy="365125"/>
          </a:xfrm>
        </p:spPr>
        <p:txBody>
          <a:bodyPr/>
          <a:lstStyle/>
          <a:p>
            <a:fld id="{735792B8-4907-4832-B6DB-FFDFB2776905}" type="slidenum">
              <a:rPr kumimoji="1" lang="ja-JP" altLang="en-US" smtClean="0"/>
              <a:t>20</a:t>
            </a:fld>
            <a:endParaRPr kumimoji="1" lang="ja-JP" altLang="en-US" dirty="0"/>
          </a:p>
        </p:txBody>
      </p:sp>
      <p:grpSp>
        <p:nvGrpSpPr>
          <p:cNvPr id="11" name="グループ化 10"/>
          <p:cNvGrpSpPr/>
          <p:nvPr/>
        </p:nvGrpSpPr>
        <p:grpSpPr>
          <a:xfrm>
            <a:off x="718913" y="764704"/>
            <a:ext cx="7622066" cy="5112568"/>
            <a:chOff x="331199" y="2132856"/>
            <a:chExt cx="7898043" cy="3718411"/>
          </a:xfrm>
        </p:grpSpPr>
        <p:cxnSp>
          <p:nvCxnSpPr>
            <p:cNvPr id="24" name="直線矢印コネクタ 23"/>
            <p:cNvCxnSpPr/>
            <p:nvPr/>
          </p:nvCxnSpPr>
          <p:spPr>
            <a:xfrm flipH="1" flipV="1">
              <a:off x="5652121" y="4281707"/>
              <a:ext cx="760903" cy="57449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endCxn id="3" idx="7"/>
            </p:cNvCxnSpPr>
            <p:nvPr/>
          </p:nvCxnSpPr>
          <p:spPr>
            <a:xfrm flipH="1">
              <a:off x="5814322" y="2866064"/>
              <a:ext cx="822548" cy="6796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3177640" y="3411527"/>
              <a:ext cx="1342925" cy="916408"/>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本　人</a:t>
              </a:r>
              <a:endParaRPr kumimoji="1" lang="ja-JP" altLang="en-US" b="1" dirty="0">
                <a:solidFill>
                  <a:schemeClr val="tx1"/>
                </a:solidFill>
              </a:endParaRPr>
            </a:p>
          </p:txBody>
        </p:sp>
        <p:sp>
          <p:nvSpPr>
            <p:cNvPr id="6" name="円/楕円 5"/>
            <p:cNvSpPr/>
            <p:nvPr/>
          </p:nvSpPr>
          <p:spPr>
            <a:xfrm>
              <a:off x="5804516" y="2132856"/>
              <a:ext cx="2424726" cy="91640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民生委員</a:t>
              </a:r>
              <a:endParaRPr kumimoji="1" lang="ja-JP" altLang="en-US" b="1" dirty="0"/>
            </a:p>
          </p:txBody>
        </p:sp>
        <p:sp>
          <p:nvSpPr>
            <p:cNvPr id="8" name="円/楕円 7"/>
            <p:cNvSpPr/>
            <p:nvPr/>
          </p:nvSpPr>
          <p:spPr>
            <a:xfrm>
              <a:off x="683568" y="2232856"/>
              <a:ext cx="2424726" cy="93610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ヘルパー</a:t>
              </a:r>
              <a:endParaRPr kumimoji="1" lang="ja-JP" altLang="en-US" b="1" dirty="0"/>
            </a:p>
          </p:txBody>
        </p:sp>
        <p:sp>
          <p:nvSpPr>
            <p:cNvPr id="9" name="円/楕円 8"/>
            <p:cNvSpPr/>
            <p:nvPr/>
          </p:nvSpPr>
          <p:spPr>
            <a:xfrm>
              <a:off x="5652120" y="4758477"/>
              <a:ext cx="2424726" cy="91640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b="1" dirty="0"/>
                <a:t>包括</a:t>
              </a:r>
              <a:r>
                <a:rPr lang="ja-JP" altLang="en-US" b="1" dirty="0" smtClean="0"/>
                <a:t>支援</a:t>
              </a:r>
              <a:endParaRPr lang="en-US" altLang="ja-JP" b="1" dirty="0" smtClean="0"/>
            </a:p>
            <a:p>
              <a:pPr algn="ctr"/>
              <a:r>
                <a:rPr lang="ja-JP" altLang="en-US" b="1" dirty="0" smtClean="0"/>
                <a:t>センター職員</a:t>
              </a:r>
              <a:endParaRPr lang="en-US" altLang="ja-JP" b="1" dirty="0" smtClean="0"/>
            </a:p>
          </p:txBody>
        </p:sp>
        <p:sp>
          <p:nvSpPr>
            <p:cNvPr id="10" name="円/楕円 9"/>
            <p:cNvSpPr/>
            <p:nvPr/>
          </p:nvSpPr>
          <p:spPr>
            <a:xfrm>
              <a:off x="331199" y="3729471"/>
              <a:ext cx="2424726" cy="91640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訪問看護師</a:t>
              </a:r>
              <a:endParaRPr kumimoji="1" lang="ja-JP" altLang="en-US" b="1" dirty="0"/>
            </a:p>
          </p:txBody>
        </p:sp>
        <p:cxnSp>
          <p:nvCxnSpPr>
            <p:cNvPr id="17" name="直線矢印コネクタ 16"/>
            <p:cNvCxnSpPr>
              <a:stCxn id="8" idx="5"/>
              <a:endCxn id="5" idx="1"/>
            </p:cNvCxnSpPr>
            <p:nvPr/>
          </p:nvCxnSpPr>
          <p:spPr>
            <a:xfrm>
              <a:off x="2753201" y="3031870"/>
              <a:ext cx="621106" cy="51386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0" idx="6"/>
              <a:endCxn id="5" idx="3"/>
            </p:cNvCxnSpPr>
            <p:nvPr/>
          </p:nvCxnSpPr>
          <p:spPr>
            <a:xfrm>
              <a:off x="2755925" y="4187675"/>
              <a:ext cx="618382" cy="605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4699905" y="3411527"/>
              <a:ext cx="1305621" cy="916408"/>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父</a:t>
              </a:r>
              <a:endParaRPr kumimoji="1" lang="ja-JP" altLang="en-US" b="1" dirty="0">
                <a:solidFill>
                  <a:schemeClr val="tx1"/>
                </a:solidFill>
              </a:endParaRPr>
            </a:p>
          </p:txBody>
        </p:sp>
        <p:sp>
          <p:nvSpPr>
            <p:cNvPr id="33" name="角丸四角形 32"/>
            <p:cNvSpPr/>
            <p:nvPr/>
          </p:nvSpPr>
          <p:spPr>
            <a:xfrm>
              <a:off x="3732790" y="4170583"/>
              <a:ext cx="837888" cy="387308"/>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死　亡</a:t>
              </a:r>
              <a:endParaRPr kumimoji="1" lang="ja-JP" altLang="en-US" sz="1200" b="1" dirty="0">
                <a:solidFill>
                  <a:schemeClr val="bg1"/>
                </a:solidFill>
              </a:endParaRPr>
            </a:p>
          </p:txBody>
        </p:sp>
        <p:sp>
          <p:nvSpPr>
            <p:cNvPr id="34" name="右矢印 33"/>
            <p:cNvSpPr/>
            <p:nvPr/>
          </p:nvSpPr>
          <p:spPr>
            <a:xfrm>
              <a:off x="3840519" y="4902493"/>
              <a:ext cx="1584176" cy="792088"/>
            </a:xfrm>
            <a:prstGeom prst="right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連絡</a:t>
              </a:r>
              <a:endParaRPr kumimoji="1" lang="ja-JP" altLang="en-US" b="1" dirty="0"/>
            </a:p>
          </p:txBody>
        </p:sp>
        <p:sp>
          <p:nvSpPr>
            <p:cNvPr id="18" name="円/楕円 17"/>
            <p:cNvSpPr/>
            <p:nvPr/>
          </p:nvSpPr>
          <p:spPr>
            <a:xfrm>
              <a:off x="787384" y="4915163"/>
              <a:ext cx="2704496" cy="936104"/>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相談支援事業所職員</a:t>
              </a:r>
              <a:endParaRPr kumimoji="1" lang="ja-JP" altLang="en-US" b="1" dirty="0"/>
            </a:p>
          </p:txBody>
        </p:sp>
        <p:cxnSp>
          <p:nvCxnSpPr>
            <p:cNvPr id="19" name="直線矢印コネクタ 18"/>
            <p:cNvCxnSpPr>
              <a:stCxn id="18" idx="7"/>
            </p:cNvCxnSpPr>
            <p:nvPr/>
          </p:nvCxnSpPr>
          <p:spPr>
            <a:xfrm flipV="1">
              <a:off x="3095816" y="4299337"/>
              <a:ext cx="443305" cy="75291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3454299" y="4299337"/>
              <a:ext cx="1625439" cy="92719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3011522" y="3079084"/>
              <a:ext cx="3242169"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663671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0000" y="1908000"/>
            <a:ext cx="8136000" cy="4525963"/>
          </a:xfrm>
        </p:spPr>
        <p:txBody>
          <a:bodyPr>
            <a:normAutofit/>
          </a:bodyPr>
          <a:lstStyle/>
          <a:p>
            <a:pPr marL="270000" indent="-457200">
              <a:buNone/>
            </a:pPr>
            <a:r>
              <a:rPr lang="en-US" altLang="ja-JP" sz="2500" dirty="0" smtClean="0">
                <a:solidFill>
                  <a:srgbClr val="0070C0"/>
                </a:solidFill>
                <a:latin typeface="+mn-ea"/>
              </a:rPr>
              <a:t>【 </a:t>
            </a:r>
            <a:r>
              <a:rPr lang="ja-JP" altLang="en-US" sz="2500" dirty="0" smtClean="0">
                <a:solidFill>
                  <a:srgbClr val="0070C0"/>
                </a:solidFill>
                <a:latin typeface="+mn-ea"/>
              </a:rPr>
              <a:t>本人</a:t>
            </a:r>
            <a:r>
              <a:rPr lang="ja-JP" altLang="en-US" sz="2500" dirty="0">
                <a:solidFill>
                  <a:srgbClr val="0070C0"/>
                </a:solidFill>
                <a:latin typeface="+mn-ea"/>
              </a:rPr>
              <a:t>が怪我をし、通所できなくなったため初めて訪問</a:t>
            </a:r>
            <a:r>
              <a:rPr lang="ja-JP" altLang="en-US" sz="2500" dirty="0" smtClean="0">
                <a:solidFill>
                  <a:srgbClr val="0070C0"/>
                </a:solidFill>
                <a:latin typeface="+mn-ea"/>
              </a:rPr>
              <a:t>。</a:t>
            </a:r>
            <a:r>
              <a:rPr lang="en-US" altLang="ja-JP" sz="2500" dirty="0" smtClean="0">
                <a:solidFill>
                  <a:srgbClr val="0070C0"/>
                </a:solidFill>
                <a:latin typeface="+mn-ea"/>
              </a:rPr>
              <a:t/>
            </a:r>
            <a:br>
              <a:rPr lang="en-US" altLang="ja-JP" sz="2500" dirty="0" smtClean="0">
                <a:solidFill>
                  <a:srgbClr val="0070C0"/>
                </a:solidFill>
                <a:latin typeface="+mn-ea"/>
              </a:rPr>
            </a:br>
            <a:r>
              <a:rPr lang="ja-JP" altLang="en-US" sz="2500" dirty="0" smtClean="0">
                <a:solidFill>
                  <a:srgbClr val="0070C0"/>
                </a:solidFill>
                <a:latin typeface="+mn-ea"/>
              </a:rPr>
              <a:t>父</a:t>
            </a:r>
            <a:r>
              <a:rPr lang="ja-JP" altLang="en-US" sz="2500" dirty="0">
                <a:solidFill>
                  <a:srgbClr val="0070C0"/>
                </a:solidFill>
                <a:latin typeface="+mn-ea"/>
              </a:rPr>
              <a:t>は「何とかやれているから大丈夫」と話していたが</a:t>
            </a:r>
            <a:r>
              <a:rPr lang="ja-JP" altLang="en-US" sz="2500" dirty="0" smtClean="0">
                <a:solidFill>
                  <a:srgbClr val="0070C0"/>
                </a:solidFill>
                <a:latin typeface="+mn-ea"/>
              </a:rPr>
              <a:t>、</a:t>
            </a:r>
            <a:r>
              <a:rPr lang="en-US" altLang="ja-JP" sz="2500" dirty="0" smtClean="0">
                <a:solidFill>
                  <a:srgbClr val="0070C0"/>
                </a:solidFill>
                <a:latin typeface="+mn-ea"/>
              </a:rPr>
              <a:t/>
            </a:r>
            <a:br>
              <a:rPr lang="en-US" altLang="ja-JP" sz="2500" dirty="0" smtClean="0">
                <a:solidFill>
                  <a:srgbClr val="0070C0"/>
                </a:solidFill>
                <a:latin typeface="+mn-ea"/>
              </a:rPr>
            </a:br>
            <a:r>
              <a:rPr lang="ja-JP" altLang="en-US" sz="2500" dirty="0" smtClean="0">
                <a:solidFill>
                  <a:srgbClr val="0070C0"/>
                </a:solidFill>
                <a:latin typeface="+mn-ea"/>
              </a:rPr>
              <a:t>家</a:t>
            </a:r>
            <a:r>
              <a:rPr lang="ja-JP" altLang="en-US" sz="2500" dirty="0">
                <a:solidFill>
                  <a:srgbClr val="0070C0"/>
                </a:solidFill>
                <a:latin typeface="+mn-ea"/>
              </a:rPr>
              <a:t>の片づけが出来ていない状況が明らか</a:t>
            </a:r>
            <a:r>
              <a:rPr lang="ja-JP" altLang="en-US" sz="2500" dirty="0" smtClean="0">
                <a:solidFill>
                  <a:srgbClr val="0070C0"/>
                </a:solidFill>
                <a:latin typeface="+mn-ea"/>
              </a:rPr>
              <a:t>に </a:t>
            </a:r>
            <a:r>
              <a:rPr lang="en-US" altLang="ja-JP" sz="2500" dirty="0" smtClean="0">
                <a:solidFill>
                  <a:srgbClr val="0070C0"/>
                </a:solidFill>
                <a:latin typeface="+mn-ea"/>
              </a:rPr>
              <a:t>】</a:t>
            </a:r>
            <a:endParaRPr lang="en-US" altLang="ja-JP" sz="2500" dirty="0">
              <a:solidFill>
                <a:srgbClr val="0070C0"/>
              </a:solidFill>
              <a:latin typeface="+mn-ea"/>
            </a:endParaRPr>
          </a:p>
          <a:p>
            <a:pPr marL="936000" indent="-457200">
              <a:spcBef>
                <a:spcPts val="2400"/>
              </a:spcBef>
            </a:pPr>
            <a:r>
              <a:rPr lang="ja-JP" altLang="en-US" sz="2800" dirty="0">
                <a:latin typeface="+mn-ea"/>
              </a:rPr>
              <a:t>知的障害の息子、精神障害の娘は「特に困っていない」</a:t>
            </a:r>
            <a:endParaRPr lang="en-US" altLang="ja-JP" sz="2800" dirty="0">
              <a:latin typeface="+mn-ea"/>
            </a:endParaRPr>
          </a:p>
          <a:p>
            <a:pPr marL="741600" indent="0">
              <a:buNone/>
            </a:pPr>
            <a:r>
              <a:rPr lang="ja-JP" altLang="en-US" sz="2800" dirty="0" smtClean="0">
                <a:latin typeface="+mn-ea"/>
              </a:rPr>
              <a:t>↓</a:t>
            </a:r>
            <a:endParaRPr lang="en-US" altLang="ja-JP" sz="2800" dirty="0">
              <a:latin typeface="+mn-ea"/>
            </a:endParaRPr>
          </a:p>
          <a:p>
            <a:pPr marL="741600"/>
            <a:r>
              <a:rPr lang="ja-JP" altLang="en-US" sz="2800" dirty="0">
                <a:latin typeface="+mn-ea"/>
              </a:rPr>
              <a:t>父、包括支援センター</a:t>
            </a:r>
            <a:r>
              <a:rPr lang="ja-JP" altLang="en-US" sz="2800" dirty="0" smtClean="0">
                <a:latin typeface="+mn-ea"/>
              </a:rPr>
              <a:t>、生活支援</a:t>
            </a:r>
            <a:r>
              <a:rPr lang="ja-JP" altLang="en-US" sz="2800" dirty="0">
                <a:latin typeface="+mn-ea"/>
              </a:rPr>
              <a:t>センタ</a:t>
            </a:r>
            <a:r>
              <a:rPr lang="ja-JP" altLang="en-US" sz="2800" dirty="0" smtClean="0">
                <a:latin typeface="+mn-ea"/>
              </a:rPr>
              <a:t>ーで</a:t>
            </a:r>
            <a:r>
              <a:rPr lang="ja-JP" altLang="en-US" sz="2800" dirty="0">
                <a:latin typeface="+mn-ea"/>
              </a:rPr>
              <a:t>自宅の課題について相談。有償ボラの利用と父</a:t>
            </a:r>
            <a:r>
              <a:rPr lang="ja-JP" altLang="en-US" sz="2800" dirty="0" smtClean="0">
                <a:latin typeface="+mn-ea"/>
              </a:rPr>
              <a:t>の</a:t>
            </a:r>
            <a:r>
              <a:rPr lang="en-US" altLang="ja-JP" sz="2800" dirty="0" smtClean="0">
                <a:latin typeface="+mn-ea"/>
              </a:rPr>
              <a:t/>
            </a:r>
            <a:br>
              <a:rPr lang="en-US" altLang="ja-JP" sz="2800" dirty="0" smtClean="0">
                <a:latin typeface="+mn-ea"/>
              </a:rPr>
            </a:br>
            <a:r>
              <a:rPr lang="ja-JP" altLang="en-US" sz="2800" dirty="0" smtClean="0">
                <a:latin typeface="+mn-ea"/>
              </a:rPr>
              <a:t>介護</a:t>
            </a:r>
            <a:r>
              <a:rPr lang="ja-JP" altLang="en-US" sz="2800" dirty="0">
                <a:latin typeface="+mn-ea"/>
              </a:rPr>
              <a:t>認定について包括が相談継続</a:t>
            </a:r>
            <a:r>
              <a:rPr lang="ja-JP" altLang="en-US" sz="2800" dirty="0" smtClean="0">
                <a:latin typeface="+mn-ea"/>
              </a:rPr>
              <a:t>予定</a:t>
            </a:r>
            <a:endParaRPr lang="en-US" altLang="ja-JP" sz="2800" dirty="0">
              <a:latin typeface="+mn-ea"/>
            </a:endParaRPr>
          </a:p>
          <a:p>
            <a:pPr marL="0" indent="0">
              <a:spcAft>
                <a:spcPts val="0"/>
              </a:spcAft>
              <a:buNone/>
            </a:pPr>
            <a:endParaRPr lang="ja-JP" altLang="ja-JP"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6686872" y="6356350"/>
            <a:ext cx="2133600" cy="365125"/>
          </a:xfrm>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21</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タイトル 1"/>
          <p:cNvSpPr txBox="1">
            <a:spLocks/>
          </p:cNvSpPr>
          <p:nvPr/>
        </p:nvSpPr>
        <p:spPr>
          <a:xfrm>
            <a:off x="540000" y="540000"/>
            <a:ext cx="8507288" cy="108880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t>３．連携が図られた例　</a:t>
            </a:r>
            <a:r>
              <a:rPr lang="ja-JP" altLang="en-US" sz="3600" kern="100" dirty="0" smtClean="0">
                <a:latin typeface="Century" panose="02040604050505020304" pitchFamily="18" charset="0"/>
                <a:cs typeface="Times New Roman" panose="02020603050405020304" pitchFamily="18" charset="0"/>
              </a:rPr>
              <a:t>事例５</a:t>
            </a:r>
            <a:r>
              <a:rPr lang="en-US" altLang="ja-JP" sz="3600" kern="100" dirty="0" smtClean="0">
                <a:latin typeface="Century" panose="02040604050505020304" pitchFamily="18" charset="0"/>
                <a:cs typeface="Times New Roman" panose="02020603050405020304" pitchFamily="18" charset="0"/>
              </a:rPr>
              <a:t/>
            </a:r>
            <a:br>
              <a:rPr lang="en-US" altLang="ja-JP" sz="3600" kern="100" dirty="0" smtClean="0">
                <a:latin typeface="Century" panose="02040604050505020304" pitchFamily="18" charset="0"/>
                <a:cs typeface="Times New Roman" panose="02020603050405020304" pitchFamily="18" charset="0"/>
              </a:rPr>
            </a:br>
            <a:r>
              <a:rPr lang="ja-JP" altLang="en-US" sz="2800" kern="100" dirty="0" smtClean="0">
                <a:latin typeface="Century" panose="02040604050505020304" pitchFamily="18" charset="0"/>
                <a:cs typeface="Times New Roman" panose="02020603050405020304" pitchFamily="18" charset="0"/>
              </a:rPr>
              <a:t>～世帯全体への支援のための連携～</a:t>
            </a:r>
            <a:endParaRPr lang="ja-JP" altLang="en-US" sz="32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4080964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08127" y="836711"/>
            <a:ext cx="7854705" cy="4911093"/>
            <a:chOff x="178198" y="1664803"/>
            <a:chExt cx="8893854" cy="4041751"/>
          </a:xfrm>
        </p:grpSpPr>
        <p:cxnSp>
          <p:nvCxnSpPr>
            <p:cNvPr id="22" name="直線矢印コネクタ 21"/>
            <p:cNvCxnSpPr/>
            <p:nvPr/>
          </p:nvCxnSpPr>
          <p:spPr>
            <a:xfrm flipV="1">
              <a:off x="2759491" y="4653135"/>
              <a:ext cx="853604" cy="6858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endCxn id="3" idx="5"/>
            </p:cNvCxnSpPr>
            <p:nvPr/>
          </p:nvCxnSpPr>
          <p:spPr>
            <a:xfrm flipH="1" flipV="1">
              <a:off x="5799702" y="4195292"/>
              <a:ext cx="1449280" cy="72398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6156176" y="2348880"/>
              <a:ext cx="1169241" cy="61447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endCxn id="7" idx="1"/>
            </p:cNvCxnSpPr>
            <p:nvPr/>
          </p:nvCxnSpPr>
          <p:spPr>
            <a:xfrm>
              <a:off x="2831581" y="2213781"/>
              <a:ext cx="1215190" cy="41361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914007" y="2348880"/>
              <a:ext cx="3242169"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177640" y="3411527"/>
              <a:ext cx="1263643" cy="918450"/>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chemeClr val="tx1"/>
                  </a:solidFill>
                </a:rPr>
                <a:t>息 子</a:t>
              </a:r>
              <a:endParaRPr kumimoji="1" lang="ja-JP" altLang="en-US" b="1" dirty="0">
                <a:solidFill>
                  <a:schemeClr val="tx1"/>
                </a:solidFill>
              </a:endParaRPr>
            </a:p>
          </p:txBody>
        </p:sp>
        <p:sp>
          <p:nvSpPr>
            <p:cNvPr id="6" name="円/楕円 5"/>
            <p:cNvSpPr/>
            <p:nvPr/>
          </p:nvSpPr>
          <p:spPr>
            <a:xfrm>
              <a:off x="6300191" y="1664803"/>
              <a:ext cx="2771861" cy="948077"/>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t>有償ボランティア</a:t>
              </a:r>
              <a:endParaRPr kumimoji="1" lang="ja-JP" altLang="en-US" b="1" dirty="0"/>
            </a:p>
          </p:txBody>
        </p:sp>
        <p:sp>
          <p:nvSpPr>
            <p:cNvPr id="8" name="円/楕円 7"/>
            <p:cNvSpPr/>
            <p:nvPr/>
          </p:nvSpPr>
          <p:spPr>
            <a:xfrm>
              <a:off x="178199" y="1827980"/>
              <a:ext cx="2771861" cy="94807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通所施設職員</a:t>
              </a:r>
              <a:endParaRPr kumimoji="1" lang="ja-JP" altLang="en-US" b="1" dirty="0"/>
            </a:p>
          </p:txBody>
        </p:sp>
        <p:sp>
          <p:nvSpPr>
            <p:cNvPr id="9" name="円/楕円 8"/>
            <p:cNvSpPr/>
            <p:nvPr/>
          </p:nvSpPr>
          <p:spPr>
            <a:xfrm>
              <a:off x="5652118" y="4758476"/>
              <a:ext cx="2771861" cy="94807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b="1" dirty="0"/>
                <a:t>包括</a:t>
              </a:r>
              <a:r>
                <a:rPr lang="ja-JP" altLang="en-US" b="1" dirty="0" smtClean="0"/>
                <a:t>支援</a:t>
              </a:r>
              <a:r>
                <a:rPr lang="ja-JP" altLang="en-US" b="1" dirty="0"/>
                <a:t>センター</a:t>
              </a:r>
              <a:r>
                <a:rPr lang="ja-JP" altLang="en-US" b="1" dirty="0" smtClean="0"/>
                <a:t>職員</a:t>
              </a:r>
              <a:endParaRPr lang="en-US" altLang="ja-JP" b="1" dirty="0" smtClean="0"/>
            </a:p>
          </p:txBody>
        </p:sp>
        <p:sp>
          <p:nvSpPr>
            <p:cNvPr id="10" name="円/楕円 9"/>
            <p:cNvSpPr/>
            <p:nvPr/>
          </p:nvSpPr>
          <p:spPr>
            <a:xfrm>
              <a:off x="178198" y="4734817"/>
              <a:ext cx="2771860" cy="948078"/>
            </a:xfrm>
            <a:prstGeom prst="ellipse">
              <a:avLst/>
            </a:prstGeom>
            <a:solidFill>
              <a:srgbClr val="78B8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相談支援事業所職員</a:t>
              </a:r>
              <a:endParaRPr kumimoji="1" lang="ja-JP" altLang="en-US" b="1" dirty="0"/>
            </a:p>
          </p:txBody>
        </p:sp>
        <p:cxnSp>
          <p:nvCxnSpPr>
            <p:cNvPr id="17" name="直線矢印コネクタ 16"/>
            <p:cNvCxnSpPr>
              <a:stCxn id="8" idx="5"/>
              <a:endCxn id="5" idx="1"/>
            </p:cNvCxnSpPr>
            <p:nvPr/>
          </p:nvCxnSpPr>
          <p:spPr>
            <a:xfrm>
              <a:off x="2544131" y="2637215"/>
              <a:ext cx="818564" cy="90881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4721115" y="3411345"/>
              <a:ext cx="1263643" cy="918450"/>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父</a:t>
              </a:r>
              <a:endParaRPr kumimoji="1" lang="ja-JP" altLang="en-US" b="1" dirty="0">
                <a:solidFill>
                  <a:schemeClr val="tx1"/>
                </a:solidFill>
              </a:endParaRPr>
            </a:p>
          </p:txBody>
        </p:sp>
        <p:sp>
          <p:nvSpPr>
            <p:cNvPr id="34" name="右矢印 33"/>
            <p:cNvSpPr/>
            <p:nvPr/>
          </p:nvSpPr>
          <p:spPr>
            <a:xfrm>
              <a:off x="3506216" y="4899821"/>
              <a:ext cx="1589744" cy="711058"/>
            </a:xfrm>
            <a:prstGeom prst="right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連 絡</a:t>
              </a:r>
              <a:endParaRPr kumimoji="1" lang="ja-JP" altLang="en-US" b="1" dirty="0"/>
            </a:p>
          </p:txBody>
        </p:sp>
        <p:sp>
          <p:nvSpPr>
            <p:cNvPr id="7" name="円/楕円 6"/>
            <p:cNvSpPr/>
            <p:nvPr/>
          </p:nvSpPr>
          <p:spPr>
            <a:xfrm>
              <a:off x="3861714" y="2492895"/>
              <a:ext cx="1263643" cy="918450"/>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娘</a:t>
              </a:r>
              <a:endParaRPr kumimoji="1" lang="ja-JP" altLang="en-US" b="1" dirty="0">
                <a:solidFill>
                  <a:schemeClr val="tx1"/>
                </a:solidFill>
              </a:endParaRPr>
            </a:p>
          </p:txBody>
        </p:sp>
        <p:sp>
          <p:nvSpPr>
            <p:cNvPr id="23" name="角丸四角形 22"/>
            <p:cNvSpPr/>
            <p:nvPr/>
          </p:nvSpPr>
          <p:spPr>
            <a:xfrm>
              <a:off x="3845788" y="4113076"/>
              <a:ext cx="774491" cy="36004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smtClean="0">
                  <a:solidFill>
                    <a:schemeClr val="bg1"/>
                  </a:solidFill>
                </a:rPr>
                <a:t>怪 我</a:t>
              </a:r>
              <a:endParaRPr kumimoji="1" lang="ja-JP" altLang="en-US" sz="1400" dirty="0">
                <a:solidFill>
                  <a:schemeClr val="bg1"/>
                </a:solidFill>
              </a:endParaRPr>
            </a:p>
          </p:txBody>
        </p:sp>
        <p:sp>
          <p:nvSpPr>
            <p:cNvPr id="25" name="右矢印 24"/>
            <p:cNvSpPr/>
            <p:nvPr/>
          </p:nvSpPr>
          <p:spPr>
            <a:xfrm rot="5400000">
              <a:off x="772039" y="3266286"/>
              <a:ext cx="1584176" cy="978304"/>
            </a:xfrm>
            <a:prstGeom prst="right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b="1" dirty="0" smtClean="0"/>
                <a:t>連絡</a:t>
              </a:r>
              <a:endParaRPr kumimoji="1" lang="ja-JP" altLang="en-US" b="1" dirty="0"/>
            </a:p>
          </p:txBody>
        </p:sp>
      </p:grpSp>
      <p:sp>
        <p:nvSpPr>
          <p:cNvPr id="4" name="スライド番号プレースホルダー 3"/>
          <p:cNvSpPr>
            <a:spLocks noGrp="1"/>
          </p:cNvSpPr>
          <p:nvPr>
            <p:ph type="sldNum" sz="quarter" idx="12"/>
          </p:nvPr>
        </p:nvSpPr>
        <p:spPr>
          <a:xfrm>
            <a:off x="6686872" y="6356350"/>
            <a:ext cx="2133600" cy="365125"/>
          </a:xfrm>
        </p:spPr>
        <p:txBody>
          <a:bodyPr/>
          <a:lstStyle/>
          <a:p>
            <a:fld id="{735792B8-4907-4832-B6DB-FFDFB2776905}" type="slidenum">
              <a:rPr kumimoji="1" lang="ja-JP" altLang="en-US" smtClean="0"/>
              <a:t>22</a:t>
            </a:fld>
            <a:endParaRPr kumimoji="1" lang="ja-JP" altLang="en-US" dirty="0"/>
          </a:p>
        </p:txBody>
      </p:sp>
      <p:sp>
        <p:nvSpPr>
          <p:cNvPr id="20" name="テキスト ボックス 19"/>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298747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0000" y="1440000"/>
            <a:ext cx="8136000" cy="4209331"/>
          </a:xfrm>
        </p:spPr>
        <p:txBody>
          <a:bodyPr>
            <a:normAutofit/>
          </a:bodyPr>
          <a:lstStyle/>
          <a:p>
            <a:pPr marL="0" indent="0" algn="just">
              <a:lnSpc>
                <a:spcPts val="4200"/>
              </a:lnSpc>
              <a:spcAft>
                <a:spcPts val="0"/>
              </a:spcAft>
              <a:buNone/>
            </a:pPr>
            <a:r>
              <a:rPr lang="ja-JP" altLang="ja-JP" kern="100" dirty="0">
                <a:latin typeface="Century" panose="02040604050505020304" pitchFamily="18" charset="0"/>
                <a:cs typeface="Times New Roman" panose="02020603050405020304" pitchFamily="18" charset="0"/>
              </a:rPr>
              <a:t>（１</a:t>
            </a:r>
            <a:r>
              <a:rPr lang="ja-JP" altLang="ja-JP" kern="100" dirty="0" smtClean="0">
                <a:latin typeface="Century" panose="02040604050505020304" pitchFamily="18" charset="0"/>
                <a:cs typeface="Times New Roman" panose="02020603050405020304" pitchFamily="18" charset="0"/>
              </a:rPr>
              <a:t>）連携</a:t>
            </a:r>
            <a:r>
              <a:rPr lang="ja-JP" altLang="ja-JP" kern="100" dirty="0">
                <a:latin typeface="Century" panose="02040604050505020304" pitchFamily="18" charset="0"/>
                <a:cs typeface="Times New Roman" panose="02020603050405020304" pitchFamily="18" charset="0"/>
              </a:rPr>
              <a:t>はうまくいかない</a:t>
            </a:r>
            <a:r>
              <a:rPr lang="ja-JP" altLang="ja-JP" kern="100" dirty="0" smtClean="0">
                <a:latin typeface="Century" panose="02040604050505020304" pitchFamily="18" charset="0"/>
                <a:cs typeface="Times New Roman" panose="02020603050405020304" pitchFamily="18" charset="0"/>
              </a:rPr>
              <a:t>こと</a:t>
            </a:r>
            <a:endParaRPr lang="en-US" altLang="ja-JP" kern="100" dirty="0" smtClean="0">
              <a:latin typeface="Century" panose="02040604050505020304" pitchFamily="18" charset="0"/>
              <a:cs typeface="Times New Roman" panose="02020603050405020304" pitchFamily="18" charset="0"/>
            </a:endParaRPr>
          </a:p>
          <a:p>
            <a:pPr marL="612000" indent="0" algn="just">
              <a:lnSpc>
                <a:spcPts val="4200"/>
              </a:lnSpc>
              <a:buNone/>
            </a:pPr>
            <a:r>
              <a:rPr lang="ja-JP" altLang="ja-JP" kern="100" dirty="0" smtClean="0">
                <a:latin typeface="Century" panose="02040604050505020304" pitchFamily="18" charset="0"/>
                <a:cs typeface="Times New Roman" panose="02020603050405020304" pitchFamily="18" charset="0"/>
              </a:rPr>
              <a:t>（</a:t>
            </a:r>
            <a:r>
              <a:rPr lang="ja-JP" altLang="ja-JP" kern="100" dirty="0">
                <a:latin typeface="Century" panose="02040604050505020304" pitchFamily="18" charset="0"/>
                <a:cs typeface="Times New Roman" panose="02020603050405020304" pitchFamily="18" charset="0"/>
              </a:rPr>
              <a:t>思い通りに</a:t>
            </a:r>
            <a:r>
              <a:rPr lang="ja-JP" altLang="ja-JP" kern="100" dirty="0" smtClean="0">
                <a:latin typeface="Century" panose="02040604050505020304" pitchFamily="18" charset="0"/>
                <a:cs typeface="Times New Roman" panose="02020603050405020304" pitchFamily="18" charset="0"/>
              </a:rPr>
              <a:t>はいかない</a:t>
            </a:r>
            <a:r>
              <a:rPr lang="ja-JP" altLang="ja-JP" kern="100" dirty="0">
                <a:latin typeface="Century" panose="02040604050505020304" pitchFamily="18" charset="0"/>
                <a:cs typeface="Times New Roman" panose="02020603050405020304" pitchFamily="18" charset="0"/>
              </a:rPr>
              <a:t>こと）も</a:t>
            </a:r>
            <a:r>
              <a:rPr lang="ja-JP" altLang="ja-JP" kern="100" dirty="0" smtClean="0">
                <a:latin typeface="Century" panose="02040604050505020304" pitchFamily="18" charset="0"/>
                <a:cs typeface="Times New Roman" panose="02020603050405020304" pitchFamily="18" charset="0"/>
              </a:rPr>
              <a:t>多い</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4200"/>
              </a:lnSpc>
              <a:spcBef>
                <a:spcPts val="2400"/>
              </a:spcBef>
              <a:spcAft>
                <a:spcPts val="0"/>
              </a:spcAft>
            </a:pPr>
            <a:r>
              <a:rPr lang="ja-JP" altLang="ja-JP" sz="3000" kern="100" dirty="0">
                <a:latin typeface="Century" panose="02040604050505020304" pitchFamily="18" charset="0"/>
                <a:cs typeface="Times New Roman" panose="02020603050405020304" pitchFamily="18" charset="0"/>
              </a:rPr>
              <a:t>相手の事情が分かる機会</a:t>
            </a:r>
            <a:endParaRPr lang="ja-JP" altLang="ja-JP" sz="30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nSpc>
                <a:spcPts val="4200"/>
              </a:lnSpc>
              <a:spcAft>
                <a:spcPts val="0"/>
              </a:spcAft>
            </a:pPr>
            <a:r>
              <a:rPr lang="ja-JP" altLang="ja-JP" sz="3000" kern="100" dirty="0">
                <a:latin typeface="Century" panose="02040604050505020304" pitchFamily="18" charset="0"/>
                <a:cs typeface="Times New Roman" panose="02020603050405020304" pitchFamily="18" charset="0"/>
              </a:rPr>
              <a:t>課題の整理、方針の共有には時間がかかることも</a:t>
            </a:r>
            <a:endParaRPr lang="ja-JP" altLang="ja-JP" sz="30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6686872" y="6356350"/>
            <a:ext cx="2133600" cy="365125"/>
          </a:xfrm>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23</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タイトル 1"/>
          <p:cNvSpPr txBox="1">
            <a:spLocks/>
          </p:cNvSpPr>
          <p:nvPr/>
        </p:nvSpPr>
        <p:spPr>
          <a:xfrm>
            <a:off x="540000" y="540000"/>
            <a:ext cx="8229600" cy="656752"/>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kern="100" dirty="0" smtClean="0">
                <a:latin typeface="Century" panose="02040604050505020304" pitchFamily="18" charset="0"/>
                <a:cs typeface="Times New Roman" panose="02020603050405020304" pitchFamily="18" charset="0"/>
              </a:rPr>
              <a:t>４</a:t>
            </a:r>
            <a:r>
              <a:rPr lang="ja-JP" altLang="ja-JP" sz="3600" kern="100" dirty="0" smtClean="0">
                <a:latin typeface="Century" panose="02040604050505020304" pitchFamily="18" charset="0"/>
                <a:cs typeface="Times New Roman" panose="02020603050405020304" pitchFamily="18" charset="0"/>
              </a:rPr>
              <a:t>．</a:t>
            </a:r>
            <a:r>
              <a:rPr lang="ja-JP" altLang="en-US" sz="3600" kern="100" dirty="0" smtClean="0">
                <a:latin typeface="Century" panose="02040604050505020304" pitchFamily="18" charset="0"/>
                <a:cs typeface="Times New Roman" panose="02020603050405020304" pitchFamily="18" charset="0"/>
              </a:rPr>
              <a:t>連携を図る上で大切なこと</a:t>
            </a:r>
            <a:endParaRPr lang="ja-JP" altLang="en-US" sz="3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600801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562074"/>
          </a:xfrm>
        </p:spPr>
        <p:txBody>
          <a:bodyPr anchor="t" anchorCtr="0">
            <a:noAutofit/>
          </a:bodyPr>
          <a:lstStyle/>
          <a:p>
            <a:r>
              <a:rPr lang="ja-JP" altLang="en-US" sz="3600" dirty="0" smtClean="0">
                <a:ln w="0"/>
                <a:effectLst>
                  <a:outerShdw blurRad="38100" dist="19050" dir="2700000" algn="tl" rotWithShape="0">
                    <a:schemeClr val="dk1">
                      <a:alpha val="40000"/>
                    </a:schemeClr>
                  </a:outerShdw>
                </a:effectLst>
              </a:rPr>
              <a:t>例えばこんなこと・・・</a:t>
            </a:r>
            <a:endParaRPr kumimoji="1" lang="ja-JP" altLang="en-US" sz="3600" dirty="0">
              <a:ln w="0"/>
              <a:effectLst>
                <a:outerShdw blurRad="38100" dist="19050" dir="2700000" algn="tl" rotWithShape="0">
                  <a:schemeClr val="dk1">
                    <a:alpha val="40000"/>
                  </a:schemeClr>
                </a:outerShdw>
              </a:effectLst>
            </a:endParaRPr>
          </a:p>
        </p:txBody>
      </p:sp>
      <p:sp>
        <p:nvSpPr>
          <p:cNvPr id="5" name="四角形吹き出し 4"/>
          <p:cNvSpPr/>
          <p:nvPr/>
        </p:nvSpPr>
        <p:spPr>
          <a:xfrm>
            <a:off x="2411760" y="2241353"/>
            <a:ext cx="5977946" cy="1357322"/>
          </a:xfrm>
          <a:prstGeom prst="wedgeRectCallout">
            <a:avLst>
              <a:gd name="adj1" fmla="val -58101"/>
              <a:gd name="adj2" fmla="val 4067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ja-JP" altLang="en-US" dirty="0" smtClean="0">
                <a:solidFill>
                  <a:schemeClr val="tx1"/>
                </a:solidFill>
              </a:rPr>
              <a:t>眠れない日が続いて、今日は「殺し屋に狙われる」と家を</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飛び出して警察に保護されてしまいました。本人は入院したくないと言ってるけど、今から病院に連れて行くので入院させてください</a:t>
            </a:r>
            <a:endParaRPr kumimoji="1" lang="ja-JP" altLang="en-US" dirty="0">
              <a:solidFill>
                <a:schemeClr val="tx1"/>
              </a:solidFill>
            </a:endParaRPr>
          </a:p>
        </p:txBody>
      </p:sp>
      <p:sp>
        <p:nvSpPr>
          <p:cNvPr id="6" name="四角形吹き出し 5"/>
          <p:cNvSpPr/>
          <p:nvPr/>
        </p:nvSpPr>
        <p:spPr>
          <a:xfrm>
            <a:off x="683568" y="4496445"/>
            <a:ext cx="6192688" cy="1214446"/>
          </a:xfrm>
          <a:prstGeom prst="wedgeRectCallout">
            <a:avLst>
              <a:gd name="adj1" fmla="val 59083"/>
              <a:gd name="adj2" fmla="val 37329"/>
            </a:avLst>
          </a:prstGeom>
          <a:noFill/>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kumimoji="1" lang="ja-JP" altLang="en-US" dirty="0" smtClean="0">
                <a:solidFill>
                  <a:schemeClr val="tx1"/>
                </a:solidFill>
              </a:rPr>
              <a:t>本人だけ来てもらっても入院できませんよ。ご家族で入院に同意してくれる人いますか？わからなければ探してください</a:t>
            </a:r>
            <a:endParaRPr kumimoji="1" lang="ja-JP" altLang="en-US" dirty="0">
              <a:solidFill>
                <a:schemeClr val="tx1"/>
              </a:solidFill>
            </a:endParaRPr>
          </a:p>
        </p:txBody>
      </p:sp>
      <p:sp>
        <p:nvSpPr>
          <p:cNvPr id="3" name="テキスト ボックス 2"/>
          <p:cNvSpPr txBox="1"/>
          <p:nvPr/>
        </p:nvSpPr>
        <p:spPr>
          <a:xfrm>
            <a:off x="540000" y="1451560"/>
            <a:ext cx="8064448" cy="430887"/>
          </a:xfrm>
          <a:prstGeom prst="rect">
            <a:avLst/>
          </a:prstGeom>
          <a:noFill/>
        </p:spPr>
        <p:txBody>
          <a:bodyPr wrap="square" rtlCol="0">
            <a:spAutoFit/>
          </a:bodyPr>
          <a:lstStyle/>
          <a:p>
            <a:r>
              <a:rPr lang="ja-JP" altLang="en-US" sz="2200" dirty="0">
                <a:solidFill>
                  <a:srgbClr val="0070C0"/>
                </a:solidFill>
              </a:rPr>
              <a:t>地域</a:t>
            </a:r>
            <a:r>
              <a:rPr lang="ja-JP" altLang="en-US" sz="2200" dirty="0" smtClean="0">
                <a:solidFill>
                  <a:srgbClr val="0070C0"/>
                </a:solidFill>
              </a:rPr>
              <a:t>包括職員</a:t>
            </a:r>
            <a:r>
              <a:rPr kumimoji="1" lang="ja-JP" altLang="en-US" sz="2200" dirty="0" smtClean="0">
                <a:solidFill>
                  <a:srgbClr val="0070C0"/>
                </a:solidFill>
              </a:rPr>
              <a:t>が精神科病院のＰＳＷに入院の依頼をかけています</a:t>
            </a:r>
            <a:endParaRPr kumimoji="1" lang="ja-JP" altLang="en-US" sz="2200" dirty="0">
              <a:solidFill>
                <a:srgbClr val="0070C0"/>
              </a:solidFill>
            </a:endParaRPr>
          </a:p>
        </p:txBody>
      </p:sp>
      <p:pic>
        <p:nvPicPr>
          <p:cNvPr id="2050" name="Picture 2" descr="C:\Users\inada\Desktop\apron_woman2-2sh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81" y="2257680"/>
            <a:ext cx="1567902" cy="2036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nada\Desktop\businesswoman2_thin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783" y="4173819"/>
            <a:ext cx="1593379" cy="2119272"/>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t>24</a:t>
            </a:fld>
            <a:endParaRPr kumimoji="1" lang="ja-JP" altLang="en-US"/>
          </a:p>
        </p:txBody>
      </p:sp>
      <p:sp>
        <p:nvSpPr>
          <p:cNvPr id="9" name="テキスト ボックス 8"/>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548974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562074"/>
          </a:xfrm>
        </p:spPr>
        <p:txBody>
          <a:bodyPr anchor="t" anchorCtr="0">
            <a:noAutofit/>
          </a:bodyPr>
          <a:lstStyle/>
          <a:p>
            <a:r>
              <a:rPr kumimoji="1" lang="ja-JP" altLang="en-US" sz="3600" dirty="0" smtClean="0"/>
              <a:t>例えばこんなこと・・・</a:t>
            </a:r>
            <a:endParaRPr kumimoji="1" lang="ja-JP" altLang="en-US" sz="3600" dirty="0"/>
          </a:p>
        </p:txBody>
      </p:sp>
      <p:sp>
        <p:nvSpPr>
          <p:cNvPr id="4" name="四角形吹き出し 3"/>
          <p:cNvSpPr/>
          <p:nvPr/>
        </p:nvSpPr>
        <p:spPr>
          <a:xfrm>
            <a:off x="2483768" y="2336339"/>
            <a:ext cx="5760640" cy="1296144"/>
          </a:xfrm>
          <a:prstGeom prst="wedgeRectCallout">
            <a:avLst>
              <a:gd name="adj1" fmla="val -55443"/>
              <a:gd name="adj2" fmla="val 4021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ja-JP" altLang="en-US" dirty="0">
                <a:solidFill>
                  <a:schemeClr val="tx1"/>
                </a:solidFill>
              </a:rPr>
              <a:t>今週末</a:t>
            </a:r>
            <a:r>
              <a:rPr lang="ja-JP" altLang="en-US" dirty="0" smtClean="0">
                <a:solidFill>
                  <a:schemeClr val="tx1"/>
                </a:solidFill>
              </a:rPr>
              <a:t>に退院が決まりました。介護認定は要支援１をもらってます。退院後、毎日ヘルパーさんとデイサービスを入れてください</a:t>
            </a:r>
            <a:endParaRPr kumimoji="1" lang="ja-JP" altLang="en-US" dirty="0">
              <a:solidFill>
                <a:schemeClr val="tx1"/>
              </a:solidFill>
            </a:endParaRPr>
          </a:p>
        </p:txBody>
      </p:sp>
      <p:sp>
        <p:nvSpPr>
          <p:cNvPr id="5" name="四角形吹き出し 4"/>
          <p:cNvSpPr/>
          <p:nvPr/>
        </p:nvSpPr>
        <p:spPr>
          <a:xfrm>
            <a:off x="1043608" y="4559492"/>
            <a:ext cx="5832648" cy="1026720"/>
          </a:xfrm>
          <a:prstGeom prst="wedgeRectCallout">
            <a:avLst>
              <a:gd name="adj1" fmla="val 54331"/>
              <a:gd name="adj2" fmla="val 36136"/>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kumimoji="1" lang="ja-JP" altLang="en-US" dirty="0" smtClean="0">
                <a:solidFill>
                  <a:schemeClr val="tx1"/>
                </a:solidFill>
              </a:rPr>
              <a:t>要支援１でそんなにサービス入れられるわけないでしょ！</a:t>
            </a:r>
            <a:endParaRPr kumimoji="1" lang="ja-JP" altLang="en-US" dirty="0">
              <a:solidFill>
                <a:schemeClr val="tx1"/>
              </a:solidFill>
            </a:endParaRPr>
          </a:p>
        </p:txBody>
      </p:sp>
      <p:sp>
        <p:nvSpPr>
          <p:cNvPr id="3" name="テキスト ボックス 2"/>
          <p:cNvSpPr txBox="1"/>
          <p:nvPr/>
        </p:nvSpPr>
        <p:spPr>
          <a:xfrm>
            <a:off x="540000" y="1432799"/>
            <a:ext cx="7488384" cy="430887"/>
          </a:xfrm>
          <a:prstGeom prst="rect">
            <a:avLst/>
          </a:prstGeom>
          <a:noFill/>
        </p:spPr>
        <p:txBody>
          <a:bodyPr wrap="square" rtlCol="0">
            <a:spAutoFit/>
          </a:bodyPr>
          <a:lstStyle/>
          <a:p>
            <a:r>
              <a:rPr kumimoji="1" lang="ja-JP" altLang="en-US" sz="2200" dirty="0" smtClean="0">
                <a:solidFill>
                  <a:srgbClr val="0070C0"/>
                </a:solidFill>
              </a:rPr>
              <a:t>ＰＳＷがケアマネジャーに退院の連絡をしています</a:t>
            </a:r>
            <a:endParaRPr kumimoji="1" lang="ja-JP" altLang="en-US" sz="2200" dirty="0">
              <a:solidFill>
                <a:srgbClr val="0070C0"/>
              </a:solidFill>
            </a:endParaRPr>
          </a:p>
        </p:txBody>
      </p:sp>
      <p:pic>
        <p:nvPicPr>
          <p:cNvPr id="1026" name="Picture 2" descr="C:\Users\inada\Desktop\apron_man1-2ang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1" y="4365442"/>
            <a:ext cx="1523653" cy="19787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ada\Desktop\businesswoman1_sm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347675"/>
            <a:ext cx="1426021" cy="1896678"/>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735792B8-4907-4832-B6DB-FFDFB2776905}" type="slidenum">
              <a:rPr kumimoji="1" lang="ja-JP" altLang="en-US" smtClean="0"/>
              <a:t>25</a:t>
            </a:fld>
            <a:endParaRPr kumimoji="1" lang="ja-JP" altLang="en-US" dirty="0"/>
          </a:p>
        </p:txBody>
      </p:sp>
      <p:sp>
        <p:nvSpPr>
          <p:cNvPr id="9" name="テキスト ボックス 8"/>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751727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634082"/>
          </a:xfrm>
        </p:spPr>
        <p:txBody>
          <a:bodyPr anchor="t" anchorCtr="0">
            <a:noAutofit/>
          </a:bodyPr>
          <a:lstStyle/>
          <a:p>
            <a:pPr algn="l"/>
            <a:r>
              <a:rPr lang="ja-JP" altLang="ja-JP" sz="3600" kern="100" dirty="0" smtClean="0">
                <a:latin typeface="Century" panose="02040604050505020304" pitchFamily="18" charset="0"/>
                <a:cs typeface="Times New Roman" panose="02020603050405020304" pitchFamily="18" charset="0"/>
              </a:rPr>
              <a:t>４</a:t>
            </a:r>
            <a:r>
              <a:rPr lang="ja-JP" altLang="ja-JP" sz="3600" kern="100" dirty="0">
                <a:latin typeface="Century" panose="02040604050505020304" pitchFamily="18" charset="0"/>
                <a:cs typeface="Times New Roman" panose="02020603050405020304" pitchFamily="18" charset="0"/>
              </a:rPr>
              <a:t>．連携を図る上で大切なこと</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04000" y="1440000"/>
            <a:ext cx="8229600" cy="3921299"/>
          </a:xfrm>
        </p:spPr>
        <p:txBody>
          <a:bodyPr>
            <a:norm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（２）答えは一つでは</a:t>
            </a:r>
            <a:r>
              <a:rPr lang="ja-JP" altLang="ja-JP" kern="100" dirty="0" smtClean="0">
                <a:latin typeface="Century" panose="02040604050505020304" pitchFamily="18" charset="0"/>
                <a:cs typeface="Times New Roman" panose="02020603050405020304" pitchFamily="18" charset="0"/>
              </a:rPr>
              <a:t>ない</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4100"/>
              </a:lnSpc>
              <a:spcBef>
                <a:spcPts val="2400"/>
              </a:spcBef>
              <a:spcAft>
                <a:spcPts val="0"/>
              </a:spcAft>
            </a:pPr>
            <a:r>
              <a:rPr lang="ja-JP" altLang="ja-JP" sz="2800" kern="100" dirty="0">
                <a:latin typeface="Century" panose="02040604050505020304" pitchFamily="18" charset="0"/>
                <a:cs typeface="Times New Roman" panose="02020603050405020304" pitchFamily="18" charset="0"/>
              </a:rPr>
              <a:t>同じ方法でうまくいくとは</a:t>
            </a:r>
            <a:r>
              <a:rPr lang="ja-JP" altLang="ja-JP" sz="2800" kern="100" dirty="0" smtClean="0">
                <a:latin typeface="Century" panose="02040604050505020304" pitchFamily="18" charset="0"/>
                <a:cs typeface="Times New Roman" panose="02020603050405020304" pitchFamily="18" charset="0"/>
              </a:rPr>
              <a:t>限らない</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4100"/>
              </a:lnSpc>
              <a:spcAft>
                <a:spcPts val="0"/>
              </a:spcAft>
            </a:pPr>
            <a:r>
              <a:rPr lang="ja-JP" altLang="ja-JP" sz="2800" kern="100" dirty="0">
                <a:latin typeface="Century" panose="02040604050505020304" pitchFamily="18" charset="0"/>
                <a:cs typeface="Times New Roman" panose="02020603050405020304" pitchFamily="18" charset="0"/>
              </a:rPr>
              <a:t>新しく出会う人には新しいニーズが</a:t>
            </a:r>
            <a:r>
              <a:rPr lang="ja-JP" altLang="ja-JP" sz="2800" kern="100" dirty="0" smtClean="0">
                <a:latin typeface="Century" panose="02040604050505020304" pitchFamily="18" charset="0"/>
                <a:cs typeface="Times New Roman" panose="02020603050405020304" pitchFamily="18" charset="0"/>
              </a:rPr>
              <a:t>ある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endParaRPr lang="ja-JP" altLang="en-US" dirty="0"/>
          </a:p>
          <a:p>
            <a:pPr marL="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solidFill>
                  <a:schemeClr val="tx1"/>
                </a:solidFill>
              </a:rPr>
              <a:t>26</a:t>
            </a:fld>
            <a:endParaRPr kumimoji="1" lang="ja-JP" altLang="en-US" sz="2400" dirty="0">
              <a:solidFill>
                <a:schemeClr val="tx1"/>
              </a:solidFill>
            </a:endParaRPr>
          </a:p>
        </p:txBody>
      </p:sp>
      <p:pic>
        <p:nvPicPr>
          <p:cNvPr id="6146" name="Picture 2" descr="人脈・コネ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543396"/>
            <a:ext cx="3312368" cy="278061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653254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584744"/>
          </a:xfrm>
        </p:spPr>
        <p:txBody>
          <a:bodyPr anchor="t" anchorCtr="0">
            <a:noAutofit/>
          </a:bodyPr>
          <a:lstStyle/>
          <a:p>
            <a:pPr algn="l"/>
            <a:r>
              <a:rPr lang="ja-JP" altLang="ja-JP" sz="3600" kern="100" dirty="0" smtClean="0">
                <a:latin typeface="Century" panose="02040604050505020304" pitchFamily="18" charset="0"/>
                <a:cs typeface="Times New Roman" panose="02020603050405020304" pitchFamily="18" charset="0"/>
              </a:rPr>
              <a:t>４</a:t>
            </a:r>
            <a:r>
              <a:rPr lang="ja-JP" altLang="ja-JP" sz="3600" kern="100" dirty="0">
                <a:latin typeface="Century" panose="02040604050505020304" pitchFamily="18" charset="0"/>
                <a:cs typeface="Times New Roman" panose="02020603050405020304" pitchFamily="18" charset="0"/>
              </a:rPr>
              <a:t>．連携を図る上で大切なこと</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440000"/>
            <a:ext cx="8136000" cy="5013336"/>
          </a:xfrm>
        </p:spPr>
        <p:txBody>
          <a:bodyPr>
            <a:norm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（３）どう捉えるか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Bef>
                <a:spcPts val="2400"/>
              </a:spcBef>
              <a:spcAft>
                <a:spcPts val="0"/>
              </a:spcAft>
            </a:pPr>
            <a:r>
              <a:rPr lang="ja-JP" altLang="ja-JP" sz="2800" kern="100" dirty="0">
                <a:latin typeface="Century" panose="02040604050505020304" pitchFamily="18" charset="0"/>
                <a:cs typeface="Times New Roman" panose="02020603050405020304" pitchFamily="18" charset="0"/>
              </a:rPr>
              <a:t>支えるつながりができる</a:t>
            </a:r>
            <a:r>
              <a:rPr lang="ja-JP" altLang="ja-JP" sz="2800" kern="100" dirty="0" smtClean="0">
                <a:latin typeface="Century" panose="02040604050505020304" pitchFamily="18" charset="0"/>
                <a:cs typeface="Times New Roman" panose="02020603050405020304" pitchFamily="18" charset="0"/>
              </a:rPr>
              <a:t>こと</a:t>
            </a:r>
            <a:endParaRPr lang="en-US" altLang="ja-JP" sz="2800" kern="100" dirty="0" smtClean="0">
              <a:latin typeface="Century" panose="02040604050505020304" pitchFamily="18" charset="0"/>
              <a:cs typeface="Times New Roman" panose="02020603050405020304" pitchFamily="18" charset="0"/>
            </a:endParaRPr>
          </a:p>
          <a:p>
            <a:pPr marL="720000" indent="0" algn="just">
              <a:lnSpc>
                <a:spcPts val="3800"/>
              </a:lnSpc>
              <a:spcBef>
                <a:spcPts val="0"/>
              </a:spcBef>
              <a:spcAft>
                <a:spcPts val="0"/>
              </a:spcAft>
              <a:buNone/>
            </a:pPr>
            <a:r>
              <a:rPr lang="ja-JP" altLang="en-US" sz="2800" kern="100" dirty="0" smtClean="0">
                <a:latin typeface="Century" panose="02040604050505020304" pitchFamily="18" charset="0"/>
                <a:cs typeface="Times New Roman" panose="02020603050405020304" pitchFamily="18" charset="0"/>
              </a:rPr>
              <a:t>　　　　　　</a:t>
            </a:r>
            <a:r>
              <a:rPr lang="ja-JP" altLang="ja-JP" sz="2800" kern="100" dirty="0" smtClean="0">
                <a:latin typeface="Century" panose="02040604050505020304" pitchFamily="18" charset="0"/>
                <a:cs typeface="Times New Roman" panose="02020603050405020304" pitchFamily="18" charset="0"/>
              </a:rPr>
              <a:t>＝</a:t>
            </a:r>
            <a:r>
              <a:rPr lang="ja-JP" altLang="ja-JP" sz="2800" kern="100" dirty="0">
                <a:latin typeface="Century" panose="02040604050505020304" pitchFamily="18" charset="0"/>
                <a:cs typeface="Times New Roman" panose="02020603050405020304" pitchFamily="18" charset="0"/>
              </a:rPr>
              <a:t>地域にネットワークができること</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152000" indent="-360000">
              <a:lnSpc>
                <a:spcPts val="3800"/>
              </a:lnSpc>
              <a:spcAft>
                <a:spcPts val="0"/>
              </a:spcAft>
              <a:buNone/>
            </a:pPr>
            <a:r>
              <a:rPr lang="ja-JP" altLang="ja-JP" sz="2800" kern="100" dirty="0" smtClean="0">
                <a:latin typeface="Century" panose="02040604050505020304" pitchFamily="18" charset="0"/>
                <a:cs typeface="Times New Roman" panose="02020603050405020304" pitchFamily="18" charset="0"/>
              </a:rPr>
              <a:t>→他の人の支援の際にも有効になる</a:t>
            </a:r>
            <a:r>
              <a:rPr lang="en-US" altLang="ja-JP" sz="2800" kern="100" dirty="0" smtClean="0">
                <a:latin typeface="Century" panose="02040604050505020304" pitchFamily="18" charset="0"/>
                <a:cs typeface="Times New Roman" panose="02020603050405020304" pitchFamily="18" charset="0"/>
              </a:rPr>
              <a:t/>
            </a:r>
            <a:br>
              <a:rPr lang="en-US" altLang="ja-JP" sz="2800" kern="100" dirty="0" smtClean="0">
                <a:latin typeface="Century" panose="02040604050505020304" pitchFamily="18" charset="0"/>
                <a:cs typeface="Times New Roman" panose="02020603050405020304" pitchFamily="18" charset="0"/>
              </a:rPr>
            </a:br>
            <a:r>
              <a:rPr lang="ja-JP" altLang="ja-JP" sz="2800" kern="100" dirty="0" smtClean="0">
                <a:latin typeface="Century" panose="02040604050505020304" pitchFamily="18" charset="0"/>
                <a:cs typeface="Times New Roman" panose="02020603050405020304" pitchFamily="18" charset="0"/>
              </a:rPr>
              <a:t>住みやすい地域づくりにつながる</a:t>
            </a:r>
            <a:endParaRPr lang="ja-JP" altLang="ja-JP" sz="28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741600">
              <a:lnSpc>
                <a:spcPts val="3800"/>
              </a:lnSpc>
              <a:spcBef>
                <a:spcPts val="2400"/>
              </a:spcBef>
              <a:spcAft>
                <a:spcPts val="0"/>
              </a:spcAft>
            </a:pPr>
            <a:r>
              <a:rPr lang="ja-JP" altLang="ja-JP" sz="2800" kern="100" dirty="0" smtClean="0">
                <a:latin typeface="Century" panose="02040604050505020304" pitchFamily="18" charset="0"/>
                <a:cs typeface="Times New Roman" panose="02020603050405020304" pitchFamily="18" charset="0"/>
              </a:rPr>
              <a:t>困ったこと</a:t>
            </a:r>
            <a:r>
              <a:rPr lang="en-US" altLang="ja-JP" sz="2800" kern="100" dirty="0" smtClean="0">
                <a:latin typeface="Century" panose="02040604050505020304" pitchFamily="18" charset="0"/>
                <a:cs typeface="Times New Roman" panose="02020603050405020304" pitchFamily="18" charset="0"/>
              </a:rPr>
              <a:t/>
            </a:r>
            <a:br>
              <a:rPr lang="en-US" altLang="ja-JP" sz="2800" kern="100" dirty="0" smtClean="0">
                <a:latin typeface="Century" panose="02040604050505020304" pitchFamily="18" charset="0"/>
                <a:cs typeface="Times New Roman" panose="02020603050405020304" pitchFamily="18" charset="0"/>
              </a:rPr>
            </a:br>
            <a:r>
              <a:rPr lang="ja-JP" altLang="ja-JP" sz="2800" kern="100" dirty="0" smtClean="0">
                <a:latin typeface="Century" panose="02040604050505020304" pitchFamily="18" charset="0"/>
                <a:cs typeface="Times New Roman" panose="02020603050405020304" pitchFamily="18" charset="0"/>
              </a:rPr>
              <a:t>→新しい支援の在り方や連携の方法を生み</a:t>
            </a:r>
            <a:r>
              <a:rPr lang="en-US" altLang="ja-JP" sz="2800" kern="100" dirty="0" smtClean="0">
                <a:latin typeface="Century" panose="02040604050505020304" pitchFamily="18" charset="0"/>
                <a:cs typeface="Times New Roman" panose="02020603050405020304" pitchFamily="18" charset="0"/>
              </a:rPr>
              <a:t/>
            </a:r>
            <a:br>
              <a:rPr lang="en-US" altLang="ja-JP" sz="2800" kern="100" dirty="0" smtClean="0">
                <a:latin typeface="Century" panose="02040604050505020304" pitchFamily="18" charset="0"/>
                <a:cs typeface="Times New Roman" panose="02020603050405020304" pitchFamily="18" charset="0"/>
              </a:rPr>
            </a:br>
            <a:r>
              <a:rPr lang="en-US" altLang="ja-JP" sz="2800" kern="100" dirty="0" smtClean="0">
                <a:latin typeface="Century" panose="02040604050505020304" pitchFamily="18" charset="0"/>
                <a:cs typeface="Times New Roman" panose="02020603050405020304" pitchFamily="18" charset="0"/>
              </a:rPr>
              <a:t>   </a:t>
            </a:r>
            <a:r>
              <a:rPr lang="ja-JP" altLang="ja-JP" sz="2800" kern="100" dirty="0" smtClean="0">
                <a:latin typeface="Century" panose="02040604050505020304" pitchFamily="18" charset="0"/>
                <a:cs typeface="Times New Roman" panose="02020603050405020304" pitchFamily="18" charset="0"/>
              </a:rPr>
              <a:t>出すきっかけに</a:t>
            </a:r>
            <a:endParaRPr lang="ja-JP" altLang="ja-JP" sz="28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solidFill>
                  <a:schemeClr val="tx1"/>
                </a:solidFill>
                <a:latin typeface="ＭＳ Ｐゴシック" panose="020B0600070205080204" pitchFamily="50" charset="-128"/>
                <a:ea typeface="ＭＳ Ｐゴシック" panose="020B0600070205080204" pitchFamily="50" charset="-128"/>
              </a:rPr>
              <a:t>27</a:t>
            </a:fld>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23384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584744"/>
          </a:xfrm>
        </p:spPr>
        <p:txBody>
          <a:bodyPr anchor="t" anchorCtr="0">
            <a:noAutofit/>
          </a:bodyPr>
          <a:lstStyle/>
          <a:p>
            <a:pPr algn="l"/>
            <a:r>
              <a:rPr lang="ja-JP" altLang="ja-JP" sz="3600" kern="100" dirty="0" smtClean="0">
                <a:latin typeface="Century" panose="02040604050505020304" pitchFamily="18" charset="0"/>
                <a:cs typeface="Times New Roman" panose="02020603050405020304" pitchFamily="18" charset="0"/>
              </a:rPr>
              <a:t>４</a:t>
            </a:r>
            <a:r>
              <a:rPr lang="ja-JP" altLang="ja-JP" sz="3600" kern="100" dirty="0">
                <a:latin typeface="Century" panose="02040604050505020304" pitchFamily="18" charset="0"/>
                <a:cs typeface="Times New Roman" panose="02020603050405020304" pitchFamily="18" charset="0"/>
              </a:rPr>
              <a:t>．連携を図る上で大切なこと</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476000"/>
            <a:ext cx="8136000" cy="3849291"/>
          </a:xfrm>
        </p:spPr>
        <p:txBody>
          <a:bodyPr>
            <a:norm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（４）</a:t>
            </a:r>
            <a:r>
              <a:rPr lang="ja-JP" altLang="ja-JP" kern="100" dirty="0" smtClean="0">
                <a:latin typeface="Century" panose="02040604050505020304" pitchFamily="18" charset="0"/>
                <a:cs typeface="Times New Roman" panose="02020603050405020304" pitchFamily="18" charset="0"/>
              </a:rPr>
              <a:t>抱え込まない</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nSpc>
                <a:spcPts val="4100"/>
              </a:lnSpc>
              <a:spcBef>
                <a:spcPts val="2400"/>
              </a:spcBef>
              <a:spcAft>
                <a:spcPts val="0"/>
              </a:spcAft>
            </a:pPr>
            <a:r>
              <a:rPr lang="ja-JP" altLang="ja-JP" sz="3000" kern="100" dirty="0">
                <a:latin typeface="Century" panose="02040604050505020304" pitchFamily="18" charset="0"/>
                <a:cs typeface="Times New Roman" panose="02020603050405020304" pitchFamily="18" charset="0"/>
              </a:rPr>
              <a:t>支援を受けることは協力を得ていく</a:t>
            </a:r>
            <a:r>
              <a:rPr lang="ja-JP" altLang="ja-JP" sz="3000" kern="100" dirty="0" smtClean="0">
                <a:latin typeface="Century" panose="02040604050505020304" pitchFamily="18" charset="0"/>
                <a:cs typeface="Times New Roman" panose="02020603050405020304" pitchFamily="18" charset="0"/>
              </a:rPr>
              <a:t>こと</a:t>
            </a:r>
            <a:r>
              <a:rPr lang="en-US" altLang="ja-JP" sz="3000" kern="100" dirty="0" smtClean="0">
                <a:latin typeface="Century" panose="02040604050505020304" pitchFamily="18" charset="0"/>
                <a:cs typeface="Times New Roman" panose="02020603050405020304" pitchFamily="18" charset="0"/>
              </a:rPr>
              <a:t/>
            </a:r>
            <a:br>
              <a:rPr lang="en-US" altLang="ja-JP" sz="3000" kern="100" dirty="0" smtClean="0">
                <a:latin typeface="Century" panose="02040604050505020304" pitchFamily="18" charset="0"/>
                <a:cs typeface="Times New Roman" panose="02020603050405020304" pitchFamily="18" charset="0"/>
              </a:rPr>
            </a:br>
            <a:r>
              <a:rPr lang="ja-JP" altLang="ja-JP" sz="3000" kern="100" dirty="0" smtClean="0">
                <a:latin typeface="Century" panose="02040604050505020304" pitchFamily="18" charset="0"/>
                <a:cs typeface="Times New Roman" panose="02020603050405020304" pitchFamily="18" charset="0"/>
              </a:rPr>
              <a:t>私たち</a:t>
            </a:r>
            <a:r>
              <a:rPr lang="ja-JP" altLang="ja-JP" sz="3000" kern="100" dirty="0">
                <a:latin typeface="Century" panose="02040604050505020304" pitchFamily="18" charset="0"/>
                <a:cs typeface="Times New Roman" panose="02020603050405020304" pitchFamily="18" charset="0"/>
              </a:rPr>
              <a:t>も</a:t>
            </a:r>
            <a:r>
              <a:rPr lang="ja-JP" altLang="ja-JP" sz="3000" kern="100" dirty="0" err="1" smtClean="0">
                <a:latin typeface="Century" panose="02040604050505020304" pitchFamily="18" charset="0"/>
                <a:cs typeface="Times New Roman" panose="02020603050405020304" pitchFamily="18" charset="0"/>
              </a:rPr>
              <a:t>です</a:t>
            </a:r>
            <a:endParaRPr lang="ja-JP" altLang="ja-JP" sz="30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4100"/>
              </a:lnSpc>
              <a:spcAft>
                <a:spcPts val="0"/>
              </a:spcAft>
            </a:pPr>
            <a:r>
              <a:rPr lang="ja-JP" altLang="ja-JP" sz="3000" kern="100" dirty="0">
                <a:latin typeface="Century" panose="02040604050505020304" pitchFamily="18" charset="0"/>
                <a:cs typeface="Times New Roman" panose="02020603050405020304" pitchFamily="18" charset="0"/>
              </a:rPr>
              <a:t>顔が見える</a:t>
            </a:r>
            <a:r>
              <a:rPr lang="ja-JP" altLang="ja-JP" sz="3000" kern="100" dirty="0" smtClean="0">
                <a:latin typeface="Century" panose="02040604050505020304" pitchFamily="18" charset="0"/>
                <a:cs typeface="Times New Roman" panose="02020603050405020304" pitchFamily="18" charset="0"/>
              </a:rPr>
              <a:t>関係づくり</a:t>
            </a:r>
            <a:endParaRPr lang="ja-JP" altLang="ja-JP" sz="30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4100"/>
              </a:lnSpc>
              <a:spcAft>
                <a:spcPts val="0"/>
              </a:spcAft>
            </a:pPr>
            <a:r>
              <a:rPr lang="ja-JP" altLang="ja-JP" sz="3000" kern="100" dirty="0">
                <a:latin typeface="Century" panose="02040604050505020304" pitchFamily="18" charset="0"/>
                <a:cs typeface="Times New Roman" panose="02020603050405020304" pitchFamily="18" charset="0"/>
              </a:rPr>
              <a:t>ちょっとしたことでも連絡</a:t>
            </a:r>
            <a:r>
              <a:rPr lang="ja-JP" altLang="ja-JP" sz="3000" kern="100" dirty="0" smtClean="0">
                <a:latin typeface="Century" panose="02040604050505020304" pitchFamily="18" charset="0"/>
                <a:cs typeface="Times New Roman" panose="02020603050405020304" pitchFamily="18" charset="0"/>
              </a:rPr>
              <a:t>を</a:t>
            </a:r>
            <a:endParaRPr lang="ja-JP" altLang="ja-JP" sz="30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endParaRPr lang="ja-JP" altLang="en-US" dirty="0"/>
          </a:p>
          <a:p>
            <a:pPr marL="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solidFill>
                  <a:schemeClr val="tx1"/>
                </a:solidFill>
              </a:rPr>
              <a:t>28</a:t>
            </a:fld>
            <a:endParaRPr kumimoji="1" lang="ja-JP" altLang="en-US" dirty="0">
              <a:solidFill>
                <a:schemeClr val="tx1"/>
              </a:solidFill>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618610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634082"/>
          </a:xfrm>
        </p:spPr>
        <p:txBody>
          <a:bodyPr anchor="t" anchorCtr="0">
            <a:noAutofit/>
          </a:bodyPr>
          <a:lstStyle/>
          <a:p>
            <a:r>
              <a:rPr kumimoji="1" lang="ja-JP" altLang="en-US" sz="3600" dirty="0" smtClean="0">
                <a:ln w="0"/>
                <a:effectLst>
                  <a:outerShdw blurRad="38100" dist="19050" dir="2700000" algn="tl" rotWithShape="0">
                    <a:schemeClr val="dk1">
                      <a:alpha val="40000"/>
                    </a:schemeClr>
                  </a:outerShdw>
                </a:effectLst>
              </a:rPr>
              <a:t>連 携</a:t>
            </a:r>
            <a:r>
              <a:rPr lang="ja-JP" altLang="en-US" sz="3600" dirty="0">
                <a:ln w="0"/>
                <a:effectLst>
                  <a:outerShdw blurRad="38100" dist="19050" dir="2700000" algn="tl" rotWithShape="0">
                    <a:schemeClr val="dk1">
                      <a:alpha val="40000"/>
                    </a:schemeClr>
                  </a:outerShdw>
                </a:effectLst>
              </a:rPr>
              <a:t> </a:t>
            </a:r>
            <a:r>
              <a:rPr kumimoji="1" lang="ja-JP" altLang="en-US" sz="3600" dirty="0" smtClean="0">
                <a:ln w="0"/>
                <a:effectLst>
                  <a:outerShdw blurRad="38100" dist="19050" dir="2700000" algn="tl" rotWithShape="0">
                    <a:schemeClr val="dk1">
                      <a:alpha val="40000"/>
                    </a:schemeClr>
                  </a:outerShdw>
                </a:effectLst>
              </a:rPr>
              <a:t>と</a:t>
            </a:r>
            <a:r>
              <a:rPr lang="ja-JP" altLang="en-US" sz="3600" dirty="0">
                <a:ln w="0"/>
                <a:effectLst>
                  <a:outerShdw blurRad="38100" dist="19050" dir="2700000" algn="tl" rotWithShape="0">
                    <a:schemeClr val="dk1">
                      <a:alpha val="40000"/>
                    </a:schemeClr>
                  </a:outerShdw>
                </a:effectLst>
              </a:rPr>
              <a:t> </a:t>
            </a:r>
            <a:r>
              <a:rPr kumimoji="1" lang="ja-JP" altLang="en-US" sz="3600" dirty="0" smtClean="0">
                <a:ln w="0"/>
                <a:effectLst>
                  <a:outerShdw blurRad="38100" dist="19050" dir="2700000" algn="tl" rotWithShape="0">
                    <a:schemeClr val="dk1">
                      <a:alpha val="40000"/>
                    </a:schemeClr>
                  </a:outerShdw>
                </a:effectLst>
              </a:rPr>
              <a:t>は</a:t>
            </a:r>
            <a:endParaRPr kumimoji="1" lang="ja-JP" altLang="en-US" sz="3600" dirty="0">
              <a:ln w="0"/>
              <a:effectLst>
                <a:outerShdw blurRad="38100" dist="19050" dir="2700000" algn="tl" rotWithShape="0">
                  <a:schemeClr val="dk1">
                    <a:alpha val="40000"/>
                  </a:schemeClr>
                </a:outerShdw>
              </a:effectLst>
            </a:endParaRPr>
          </a:p>
        </p:txBody>
      </p:sp>
      <p:sp>
        <p:nvSpPr>
          <p:cNvPr id="3" name="コンテンツ プレースホルダー 2"/>
          <p:cNvSpPr>
            <a:spLocks noGrp="1"/>
          </p:cNvSpPr>
          <p:nvPr>
            <p:ph idx="1"/>
          </p:nvPr>
        </p:nvSpPr>
        <p:spPr>
          <a:xfrm>
            <a:off x="540000" y="1440000"/>
            <a:ext cx="8136000" cy="4353347"/>
          </a:xfrm>
        </p:spPr>
        <p:txBody>
          <a:bodyPr>
            <a:normAutofit/>
          </a:bodyPr>
          <a:lstStyle/>
          <a:p>
            <a:pPr marL="741600">
              <a:lnSpc>
                <a:spcPts val="3800"/>
              </a:lnSpc>
              <a:spcBef>
                <a:spcPts val="1800"/>
              </a:spcBef>
            </a:pPr>
            <a:r>
              <a:rPr kumimoji="1" lang="ja-JP" altLang="en-US" sz="2800" dirty="0" smtClean="0"/>
              <a:t>目標を共有できていること</a:t>
            </a:r>
            <a:endParaRPr kumimoji="1" lang="en-US" altLang="ja-JP" sz="2800" dirty="0" smtClean="0"/>
          </a:p>
          <a:p>
            <a:pPr marL="741600">
              <a:lnSpc>
                <a:spcPts val="3800"/>
              </a:lnSpc>
              <a:spcBef>
                <a:spcPts val="1800"/>
              </a:spcBef>
            </a:pPr>
            <a:r>
              <a:rPr lang="ja-JP" altLang="en-US" sz="2800" dirty="0" smtClean="0"/>
              <a:t>目標は、本人のニーズの実現であること</a:t>
            </a:r>
            <a:endParaRPr lang="en-US" altLang="ja-JP" sz="2800" dirty="0" smtClean="0"/>
          </a:p>
          <a:p>
            <a:pPr marL="741600">
              <a:lnSpc>
                <a:spcPts val="3800"/>
              </a:lnSpc>
              <a:spcBef>
                <a:spcPts val="1800"/>
              </a:spcBef>
            </a:pPr>
            <a:r>
              <a:rPr lang="ja-JP" altLang="en-US" sz="2800" kern="100" dirty="0" smtClean="0">
                <a:latin typeface="Century" panose="02040604050505020304" pitchFamily="18" charset="0"/>
                <a:cs typeface="Times New Roman" panose="02020603050405020304" pitchFamily="18" charset="0"/>
              </a:rPr>
              <a:t>支援者は</a:t>
            </a:r>
            <a:r>
              <a:rPr lang="ja-JP" altLang="en-US" sz="2800" kern="100" dirty="0">
                <a:latin typeface="Century" panose="02040604050505020304" pitchFamily="18" charset="0"/>
                <a:cs typeface="Times New Roman" panose="02020603050405020304" pitchFamily="18" charset="0"/>
              </a:rPr>
              <a:t>、</a:t>
            </a:r>
            <a:r>
              <a:rPr lang="ja-JP" altLang="en-US" sz="2800" kern="100" dirty="0" smtClean="0">
                <a:latin typeface="Century" panose="02040604050505020304" pitchFamily="18" charset="0"/>
                <a:cs typeface="Times New Roman" panose="02020603050405020304" pitchFamily="18" charset="0"/>
              </a:rPr>
              <a:t>単独</a:t>
            </a:r>
            <a:r>
              <a:rPr lang="ja-JP" altLang="en-US" sz="2800" kern="100" dirty="0">
                <a:latin typeface="Century" panose="02040604050505020304" pitchFamily="18" charset="0"/>
                <a:cs typeface="Times New Roman" panose="02020603050405020304" pitchFamily="18" charset="0"/>
              </a:rPr>
              <a:t>では目標を達成できないことを認識し、目標を達成するために他の支援者</a:t>
            </a:r>
            <a:r>
              <a:rPr lang="ja-JP" altLang="en-US" sz="2800" kern="100" dirty="0" smtClean="0">
                <a:latin typeface="Century" panose="02040604050505020304" pitchFamily="18" charset="0"/>
                <a:cs typeface="Times New Roman" panose="02020603050405020304" pitchFamily="18" charset="0"/>
              </a:rPr>
              <a:t>に</a:t>
            </a:r>
            <a:r>
              <a:rPr lang="en-US" altLang="ja-JP" sz="2800" kern="100" dirty="0" smtClean="0">
                <a:latin typeface="Century" panose="02040604050505020304" pitchFamily="18" charset="0"/>
                <a:cs typeface="Times New Roman" panose="02020603050405020304" pitchFamily="18" charset="0"/>
              </a:rPr>
              <a:t/>
            </a:r>
            <a:br>
              <a:rPr lang="en-US" altLang="ja-JP" sz="2800" kern="100" dirty="0" smtClean="0">
                <a:latin typeface="Century" panose="02040604050505020304" pitchFamily="18" charset="0"/>
                <a:cs typeface="Times New Roman" panose="02020603050405020304" pitchFamily="18" charset="0"/>
              </a:rPr>
            </a:br>
            <a:r>
              <a:rPr lang="ja-JP" altLang="en-US" sz="2800" kern="100" dirty="0" smtClean="0">
                <a:latin typeface="Century" panose="02040604050505020304" pitchFamily="18" charset="0"/>
                <a:cs typeface="Times New Roman" panose="02020603050405020304" pitchFamily="18" charset="0"/>
              </a:rPr>
              <a:t>協力</a:t>
            </a:r>
            <a:r>
              <a:rPr lang="ja-JP" altLang="en-US" sz="2800" kern="100" dirty="0">
                <a:latin typeface="Century" panose="02040604050505020304" pitchFamily="18" charset="0"/>
                <a:cs typeface="Times New Roman" panose="02020603050405020304" pitchFamily="18" charset="0"/>
              </a:rPr>
              <a:t>をお願いすること</a:t>
            </a:r>
            <a:endParaRPr lang="en-US" altLang="ja-JP" sz="2800" kern="100" dirty="0">
              <a:latin typeface="Century" panose="02040604050505020304" pitchFamily="18" charset="0"/>
              <a:cs typeface="Times New Roman" panose="02020603050405020304" pitchFamily="18" charset="0"/>
            </a:endParaRPr>
          </a:p>
          <a:p>
            <a:pPr marL="741600">
              <a:lnSpc>
                <a:spcPts val="3800"/>
              </a:lnSpc>
              <a:spcBef>
                <a:spcPts val="1800"/>
              </a:spcBef>
            </a:pPr>
            <a:r>
              <a:rPr lang="ja-JP" altLang="en-US" sz="2800" kern="100" dirty="0" smtClean="0">
                <a:latin typeface="Century" panose="02040604050505020304" pitchFamily="18" charset="0"/>
                <a:cs typeface="Times New Roman" panose="02020603050405020304" pitchFamily="18" charset="0"/>
              </a:rPr>
              <a:t>支援者</a:t>
            </a:r>
            <a:r>
              <a:rPr lang="ja-JP" altLang="en-US" sz="2800" kern="100" dirty="0">
                <a:latin typeface="Century" panose="02040604050505020304" pitchFamily="18" charset="0"/>
                <a:cs typeface="Times New Roman" panose="02020603050405020304" pitchFamily="18" charset="0"/>
              </a:rPr>
              <a:t>のための連携ではなく、本人が望む生活を実現するための連携であること</a:t>
            </a:r>
          </a:p>
        </p:txBody>
      </p:sp>
      <p:sp>
        <p:nvSpPr>
          <p:cNvPr id="4" name="テキスト ボックス 3"/>
          <p:cNvSpPr txBox="1"/>
          <p:nvPr/>
        </p:nvSpPr>
        <p:spPr>
          <a:xfrm>
            <a:off x="2843808" y="6123722"/>
            <a:ext cx="5616624" cy="369332"/>
          </a:xfrm>
          <a:prstGeom prst="rect">
            <a:avLst/>
          </a:prstGeom>
          <a:noFill/>
        </p:spPr>
        <p:txBody>
          <a:bodyPr wrap="square" rtlCol="0">
            <a:spAutoFit/>
          </a:bodyPr>
          <a:lstStyle/>
          <a:p>
            <a:r>
              <a:rPr kumimoji="1" lang="ja-JP" altLang="en-US" dirty="0" smtClean="0">
                <a:latin typeface="+mn-ea"/>
              </a:rPr>
              <a:t>参考文献：山中京子「社会問題研究第</a:t>
            </a:r>
            <a:r>
              <a:rPr kumimoji="1" lang="en-US" altLang="ja-JP" dirty="0" smtClean="0">
                <a:latin typeface="+mn-ea"/>
              </a:rPr>
              <a:t>53</a:t>
            </a:r>
            <a:r>
              <a:rPr kumimoji="1" lang="ja-JP" altLang="en-US" dirty="0" smtClean="0">
                <a:latin typeface="+mn-ea"/>
              </a:rPr>
              <a:t>巻</a:t>
            </a:r>
            <a:r>
              <a:rPr kumimoji="1" lang="en-US" altLang="ja-JP" dirty="0" smtClean="0">
                <a:latin typeface="+mn-ea"/>
              </a:rPr>
              <a:t>1</a:t>
            </a:r>
            <a:r>
              <a:rPr kumimoji="1" lang="ja-JP" altLang="en-US" dirty="0" smtClean="0">
                <a:latin typeface="+mn-ea"/>
              </a:rPr>
              <a:t>号」</a:t>
            </a:r>
            <a:endParaRPr kumimoji="1" lang="ja-JP" altLang="en-US" dirty="0">
              <a:latin typeface="+mn-ea"/>
            </a:endParaRPr>
          </a:p>
        </p:txBody>
      </p:sp>
      <p:sp>
        <p:nvSpPr>
          <p:cNvPr id="5" name="スライド番号プレースホルダー 4"/>
          <p:cNvSpPr>
            <a:spLocks noGrp="1"/>
          </p:cNvSpPr>
          <p:nvPr>
            <p:ph type="sldNum" sz="quarter" idx="12"/>
          </p:nvPr>
        </p:nvSpPr>
        <p:spPr/>
        <p:txBody>
          <a:bodyPr/>
          <a:lstStyle/>
          <a:p>
            <a:fld id="{735792B8-4907-4832-B6DB-FFDFB2776905}" type="slidenum">
              <a:rPr kumimoji="1" lang="ja-JP" altLang="en-US" smtClean="0">
                <a:solidFill>
                  <a:schemeClr val="tx1"/>
                </a:solidFill>
              </a:rPr>
              <a:t>29</a:t>
            </a:fld>
            <a:endParaRPr kumimoji="1" lang="ja-JP" altLang="en-US" dirty="0">
              <a:solidFill>
                <a:schemeClr val="tx1"/>
              </a:solidFill>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63946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706090"/>
          </a:xfrm>
        </p:spPr>
        <p:txBody>
          <a:bodyPr anchor="t" anchorCtr="0">
            <a:normAutofit/>
          </a:bodyPr>
          <a:lstStyle/>
          <a:p>
            <a:pPr algn="l"/>
            <a:r>
              <a:rPr lang="ja-JP" altLang="ja-JP" sz="3600" kern="100" dirty="0" smtClean="0">
                <a:latin typeface="Century" panose="02040604050505020304" pitchFamily="18" charset="0"/>
                <a:cs typeface="Times New Roman" panose="02020603050405020304" pitchFamily="18" charset="0"/>
              </a:rPr>
              <a:t>１</a:t>
            </a:r>
            <a:r>
              <a:rPr lang="ja-JP" altLang="ja-JP" sz="3600" kern="100" dirty="0">
                <a:latin typeface="Century" panose="02040604050505020304" pitchFamily="18" charset="0"/>
                <a:cs typeface="Times New Roman" panose="02020603050405020304" pitchFamily="18" charset="0"/>
              </a:rPr>
              <a:t>．関係機関との連携に</a:t>
            </a:r>
            <a:r>
              <a:rPr lang="ja-JP" altLang="ja-JP" sz="3600" kern="100" dirty="0" smtClean="0">
                <a:latin typeface="Century" panose="02040604050505020304" pitchFamily="18" charset="0"/>
                <a:cs typeface="Times New Roman" panose="02020603050405020304" pitchFamily="18" charset="0"/>
              </a:rPr>
              <a:t>ついて</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537163"/>
            <a:ext cx="8229600" cy="4525963"/>
          </a:xfrm>
        </p:spPr>
        <p:txBody>
          <a:bodyPr>
            <a:norm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（２）連携するときの考え方</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180000" indent="0" algn="just">
              <a:spcBef>
                <a:spcPts val="1200"/>
              </a:spcBef>
              <a:spcAft>
                <a:spcPts val="0"/>
              </a:spcAft>
              <a:buNone/>
            </a:pPr>
            <a:r>
              <a:rPr lang="ja-JP" altLang="en-US" kern="100" dirty="0" smtClean="0">
                <a:solidFill>
                  <a:srgbClr val="0070C0"/>
                </a:solidFill>
                <a:latin typeface="Century" panose="02040604050505020304" pitchFamily="18" charset="0"/>
                <a:cs typeface="Times New Roman" panose="02020603050405020304" pitchFamily="18" charset="0"/>
              </a:rPr>
              <a:t>　</a:t>
            </a:r>
            <a:r>
              <a:rPr lang="ja-JP" altLang="ja-JP" sz="3000" kern="100" dirty="0" smtClean="0">
                <a:solidFill>
                  <a:srgbClr val="0070C0"/>
                </a:solidFill>
                <a:latin typeface="Century" panose="02040604050505020304" pitchFamily="18" charset="0"/>
                <a:cs typeface="Times New Roman" panose="02020603050405020304" pitchFamily="18" charset="0"/>
              </a:rPr>
              <a:t>大枠</a:t>
            </a:r>
            <a:r>
              <a:rPr lang="ja-JP" altLang="ja-JP" sz="3000" kern="100" dirty="0">
                <a:solidFill>
                  <a:srgbClr val="0070C0"/>
                </a:solidFill>
                <a:latin typeface="Century" panose="02040604050505020304" pitchFamily="18" charset="0"/>
                <a:cs typeface="Times New Roman" panose="02020603050405020304" pitchFamily="18" charset="0"/>
              </a:rPr>
              <a:t>の方針の</a:t>
            </a:r>
            <a:r>
              <a:rPr lang="ja-JP" altLang="ja-JP" sz="3000" kern="100" dirty="0" smtClean="0">
                <a:solidFill>
                  <a:srgbClr val="0070C0"/>
                </a:solidFill>
                <a:latin typeface="Century" panose="02040604050505020304" pitchFamily="18" charset="0"/>
                <a:cs typeface="Times New Roman" panose="02020603050405020304" pitchFamily="18" charset="0"/>
              </a:rPr>
              <a:t>共有</a:t>
            </a:r>
            <a:endParaRPr lang="ja-JP" altLang="ja-JP" sz="30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marL="741600" lvl="2" algn="just">
              <a:lnSpc>
                <a:spcPts val="4200"/>
              </a:lnSpc>
              <a:spcBef>
                <a:spcPts val="2400"/>
              </a:spcBef>
            </a:pPr>
            <a:r>
              <a:rPr lang="ja-JP" altLang="ja-JP" sz="2800" kern="100" dirty="0" smtClean="0">
                <a:latin typeface="Century" panose="02040604050505020304" pitchFamily="18" charset="0"/>
                <a:cs typeface="Times New Roman" panose="02020603050405020304" pitchFamily="18" charset="0"/>
              </a:rPr>
              <a:t>利用者</a:t>
            </a:r>
            <a:r>
              <a:rPr lang="ja-JP" altLang="ja-JP" sz="2800" kern="100" dirty="0">
                <a:latin typeface="Century" panose="02040604050505020304" pitchFamily="18" charset="0"/>
                <a:cs typeface="Times New Roman" panose="02020603050405020304" pitchFamily="18" charset="0"/>
              </a:rPr>
              <a:t>の思いはどこにあるだろうか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lvl="2" algn="just">
              <a:lnSpc>
                <a:spcPts val="4200"/>
              </a:lnSpc>
            </a:pPr>
            <a:r>
              <a:rPr lang="ja-JP" altLang="ja-JP" sz="2800" kern="100" dirty="0" smtClean="0">
                <a:latin typeface="Century" panose="02040604050505020304" pitchFamily="18" charset="0"/>
                <a:cs typeface="Times New Roman" panose="02020603050405020304" pitchFamily="18" charset="0"/>
              </a:rPr>
              <a:t>優先</a:t>
            </a:r>
            <a:r>
              <a:rPr lang="ja-JP" altLang="ja-JP" sz="2800" kern="100" dirty="0">
                <a:latin typeface="Century" panose="02040604050505020304" pitchFamily="18" charset="0"/>
                <a:cs typeface="Times New Roman" panose="02020603050405020304" pitchFamily="18" charset="0"/>
              </a:rPr>
              <a:t>順位をどうつけるか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lvl="2" algn="just">
              <a:lnSpc>
                <a:spcPts val="4200"/>
              </a:lnSpc>
            </a:pPr>
            <a:r>
              <a:rPr lang="ja-JP" altLang="ja-JP" sz="2800" kern="100" dirty="0" smtClean="0">
                <a:latin typeface="Century" panose="02040604050505020304" pitchFamily="18" charset="0"/>
                <a:cs typeface="Times New Roman" panose="02020603050405020304" pitchFamily="18" charset="0"/>
              </a:rPr>
              <a:t>役割</a:t>
            </a:r>
            <a:r>
              <a:rPr lang="ja-JP" altLang="ja-JP" sz="2800" kern="100" dirty="0">
                <a:latin typeface="Century" panose="02040604050505020304" pitchFamily="18" charset="0"/>
                <a:cs typeface="Times New Roman" panose="02020603050405020304" pitchFamily="18" charset="0"/>
              </a:rPr>
              <a:t>分担の確認</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3</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pic>
        <p:nvPicPr>
          <p:cNvPr id="1026" name="Picture 2" descr="会議のイラスト（男女混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847356"/>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530564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562074"/>
          </a:xfrm>
        </p:spPr>
        <p:txBody>
          <a:bodyPr anchor="t" anchorCtr="0">
            <a:noAutofit/>
          </a:bodyPr>
          <a:lstStyle/>
          <a:p>
            <a:r>
              <a:rPr kumimoji="1" lang="ja-JP" altLang="en-US" sz="3600" dirty="0" smtClean="0">
                <a:ln w="0"/>
                <a:effectLst>
                  <a:outerShdw blurRad="38100" dist="19050" dir="2700000" algn="tl" rotWithShape="0">
                    <a:schemeClr val="dk1">
                      <a:alpha val="40000"/>
                    </a:schemeClr>
                  </a:outerShdw>
                </a:effectLst>
              </a:rPr>
              <a:t>連携をさらにすすめるために</a:t>
            </a:r>
            <a:endParaRPr kumimoji="1" lang="ja-JP" altLang="en-US" sz="3600" dirty="0">
              <a:ln w="0"/>
              <a:effectLst>
                <a:outerShdw blurRad="38100" dist="19050" dir="2700000" algn="tl" rotWithShape="0">
                  <a:schemeClr val="dk1">
                    <a:alpha val="40000"/>
                  </a:schemeClr>
                </a:outerShdw>
              </a:effectLst>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solidFill>
                  <a:schemeClr val="tx1"/>
                </a:solidFill>
              </a:rPr>
              <a:t>30</a:t>
            </a:fld>
            <a:endParaRPr kumimoji="1" lang="ja-JP" altLang="en-US" dirty="0">
              <a:solidFill>
                <a:schemeClr val="tx1"/>
              </a:solidFill>
            </a:endParaRPr>
          </a:p>
        </p:txBody>
      </p:sp>
      <p:sp>
        <p:nvSpPr>
          <p:cNvPr id="5" name="テキスト ボックス 4"/>
          <p:cNvSpPr txBox="1"/>
          <p:nvPr/>
        </p:nvSpPr>
        <p:spPr>
          <a:xfrm>
            <a:off x="540000" y="1633662"/>
            <a:ext cx="8136000" cy="1840843"/>
          </a:xfrm>
          <a:prstGeom prst="rect">
            <a:avLst/>
          </a:prstGeom>
          <a:noFill/>
          <a:ln w="38100">
            <a:solidFill>
              <a:schemeClr val="accent2"/>
            </a:solidFill>
          </a:ln>
        </p:spPr>
        <p:txBody>
          <a:bodyPr wrap="square" lIns="0" tIns="180000" rIns="0" bIns="180000" rtlCol="0">
            <a:spAutoFit/>
          </a:bodyPr>
          <a:lstStyle/>
          <a:p>
            <a:pPr marL="741600" indent="-342900">
              <a:buFont typeface="Arial" panose="020B0604020202020204" pitchFamily="34" charset="0"/>
              <a:buChar char="•"/>
            </a:pPr>
            <a:r>
              <a:rPr kumimoji="1" lang="ja-JP" altLang="en-US" sz="2400" dirty="0" smtClean="0"/>
              <a:t>異なった組織間での臨時的なつながりを目的意識化し</a:t>
            </a:r>
            <a:r>
              <a:rPr lang="ja-JP" altLang="en-US" sz="2400" dirty="0" smtClean="0"/>
              <a:t>、</a:t>
            </a:r>
            <a:r>
              <a:rPr kumimoji="1" lang="ja-JP" altLang="en-US" sz="2400" dirty="0" smtClean="0"/>
              <a:t>定期的な会合にしていく</a:t>
            </a:r>
            <a:endParaRPr kumimoji="1" lang="en-US" altLang="ja-JP" sz="2400" dirty="0" smtClean="0"/>
          </a:p>
          <a:p>
            <a:pPr marL="741600" indent="-342900">
              <a:buFont typeface="Arial" panose="020B0604020202020204" pitchFamily="34" charset="0"/>
              <a:buChar char="•"/>
            </a:pPr>
            <a:r>
              <a:rPr kumimoji="1" lang="ja-JP" altLang="en-US" sz="2400" dirty="0" smtClean="0"/>
              <a:t>定期的な業務提携が生まれる</a:t>
            </a:r>
            <a:endParaRPr kumimoji="1" lang="en-US" altLang="ja-JP" sz="2400" dirty="0" smtClean="0"/>
          </a:p>
          <a:p>
            <a:pPr marL="741600" indent="-342900">
              <a:buFont typeface="Arial" panose="020B0604020202020204" pitchFamily="34" charset="0"/>
              <a:buChar char="•"/>
            </a:pPr>
            <a:r>
              <a:rPr kumimoji="1" lang="ja-JP" altLang="en-US" sz="2400" dirty="0" smtClean="0"/>
              <a:t>本人につながる職種間の常時の援助体制ができる</a:t>
            </a:r>
            <a:endParaRPr kumimoji="1" lang="ja-JP" altLang="en-US" sz="2400" dirty="0"/>
          </a:p>
        </p:txBody>
      </p:sp>
      <p:sp>
        <p:nvSpPr>
          <p:cNvPr id="6" name="テキスト ボックス 5"/>
          <p:cNvSpPr txBox="1"/>
          <p:nvPr/>
        </p:nvSpPr>
        <p:spPr>
          <a:xfrm>
            <a:off x="540000" y="4369409"/>
            <a:ext cx="8136000" cy="1507863"/>
          </a:xfrm>
          <a:prstGeom prst="rect">
            <a:avLst/>
          </a:prstGeom>
          <a:noFill/>
          <a:ln w="38100">
            <a:solidFill>
              <a:schemeClr val="accent2"/>
            </a:solidFill>
          </a:ln>
        </p:spPr>
        <p:txBody>
          <a:bodyPr wrap="square" lIns="0" tIns="180000" rIns="324000" bIns="180000" rtlCol="0">
            <a:spAutoFit/>
          </a:bodyPr>
          <a:lstStyle/>
          <a:p>
            <a:pPr marL="741600" indent="-342900">
              <a:buFont typeface="Arial" panose="020B0604020202020204" pitchFamily="34" charset="0"/>
              <a:buChar char="•"/>
            </a:pPr>
            <a:r>
              <a:rPr kumimoji="1" lang="ja-JP" altLang="en-US" sz="2400" dirty="0" smtClean="0"/>
              <a:t>地域内にあるすべての社会資源が必要に応じてチームに加わり、各社会資源の活動と組織が一体化される</a:t>
            </a:r>
            <a:endParaRPr kumimoji="1" lang="en-US" altLang="ja-JP" sz="2400" dirty="0" smtClean="0"/>
          </a:p>
          <a:p>
            <a:pPr marL="741600" indent="-342900">
              <a:buFont typeface="Arial" panose="020B0604020202020204" pitchFamily="34" charset="0"/>
              <a:buChar char="•"/>
            </a:pPr>
            <a:r>
              <a:rPr kumimoji="1" lang="ja-JP" altLang="en-US" sz="2400" dirty="0" smtClean="0"/>
              <a:t>社会資源のネットワーク化がおこる</a:t>
            </a:r>
            <a:endParaRPr kumimoji="1" lang="ja-JP" altLang="en-US" sz="2400" dirty="0"/>
          </a:p>
        </p:txBody>
      </p:sp>
      <p:sp>
        <p:nvSpPr>
          <p:cNvPr id="7" name="テキスト ボックス 6"/>
          <p:cNvSpPr txBox="1"/>
          <p:nvPr/>
        </p:nvSpPr>
        <p:spPr>
          <a:xfrm>
            <a:off x="3935055" y="5999355"/>
            <a:ext cx="4536504" cy="369332"/>
          </a:xfrm>
          <a:prstGeom prst="rect">
            <a:avLst/>
          </a:prstGeom>
          <a:noFill/>
        </p:spPr>
        <p:txBody>
          <a:bodyPr wrap="square" rtlCol="0">
            <a:spAutoFit/>
          </a:bodyPr>
          <a:lstStyle/>
          <a:p>
            <a:r>
              <a:rPr kumimoji="1" lang="ja-JP" altLang="en-US" dirty="0" smtClean="0"/>
              <a:t>参考文献：前田信雄「保健医療福祉の統合」</a:t>
            </a:r>
            <a:endParaRPr kumimoji="1" lang="ja-JP" altLang="en-US" dirty="0"/>
          </a:p>
        </p:txBody>
      </p:sp>
      <p:sp>
        <p:nvSpPr>
          <p:cNvPr id="3" name="下矢印 2"/>
          <p:cNvSpPr/>
          <p:nvPr/>
        </p:nvSpPr>
        <p:spPr>
          <a:xfrm>
            <a:off x="3913265" y="3573016"/>
            <a:ext cx="1008112" cy="720080"/>
          </a:xfrm>
          <a:prstGeom prst="down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863191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ltLang="ja-JP" sz="2400" dirty="0" smtClean="0">
                <a:solidFill>
                  <a:schemeClr val="tx1"/>
                </a:solidFill>
                <a:latin typeface="ＭＳ Ｐゴシック" panose="020B0600070205080204" pitchFamily="50" charset="-128"/>
                <a:ea typeface="ＭＳ Ｐゴシック" panose="020B0600070205080204" pitchFamily="50" charset="-128"/>
              </a:rPr>
              <a:t>31</a:t>
            </a:r>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タイトル 1"/>
          <p:cNvSpPr txBox="1">
            <a:spLocks/>
          </p:cNvSpPr>
          <p:nvPr/>
        </p:nvSpPr>
        <p:spPr>
          <a:xfrm>
            <a:off x="720000" y="1440000"/>
            <a:ext cx="8100472" cy="4824536"/>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kumimoji="1"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kumimoji="1" sz="1400" kern="1200">
                <a:solidFill>
                  <a:schemeClr val="tx1">
                    <a:tint val="75000"/>
                  </a:schemeClr>
                </a:solidFill>
                <a:latin typeface="+mn-lt"/>
                <a:ea typeface="+mn-ea"/>
                <a:cs typeface="+mn-cs"/>
              </a:defRPr>
            </a:lvl9pPr>
          </a:lstStyle>
          <a:p>
            <a:r>
              <a:rPr lang="en-US" altLang="ja-JP" sz="40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4000" dirty="0">
                <a:solidFill>
                  <a:schemeClr val="tx1"/>
                </a:solidFill>
                <a:latin typeface="ＭＳ Ｐゴシック" panose="020B0600070205080204" pitchFamily="50" charset="-128"/>
                <a:ea typeface="ＭＳ Ｐゴシック" panose="020B0600070205080204" pitchFamily="50" charset="-128"/>
              </a:rPr>
              <a:t> </a:t>
            </a:r>
            <a:r>
              <a:rPr lang="ja-JP" altLang="en-US" sz="4000" dirty="0" smtClean="0">
                <a:solidFill>
                  <a:schemeClr val="tx1"/>
                </a:solidFill>
                <a:latin typeface="ＭＳ Ｐゴシック" panose="020B0600070205080204" pitchFamily="50" charset="-128"/>
                <a:ea typeface="ＭＳ Ｐゴシック" panose="020B0600070205080204" pitchFamily="50" charset="-128"/>
              </a:rPr>
              <a:t>講義５　</a:t>
            </a:r>
            <a:r>
              <a:rPr lang="ja-JP" altLang="en-US" sz="4000" dirty="0" smtClean="0">
                <a:solidFill>
                  <a:schemeClr val="tx1"/>
                </a:solidFill>
              </a:rPr>
              <a:t>補足 </a:t>
            </a:r>
            <a:r>
              <a:rPr lang="en-US" altLang="ja-JP" sz="4000" dirty="0" smtClean="0">
                <a:solidFill>
                  <a:schemeClr val="tx1"/>
                </a:solidFill>
                <a:latin typeface="ＭＳ Ｐゴシック" panose="020B0600070205080204" pitchFamily="50" charset="-128"/>
                <a:ea typeface="ＭＳ Ｐゴシック" panose="020B0600070205080204" pitchFamily="50" charset="-128"/>
              </a:rPr>
              <a:t>】</a:t>
            </a:r>
            <a:br>
              <a:rPr lang="en-US" altLang="ja-JP" sz="4000" dirty="0" smtClean="0">
                <a:solidFill>
                  <a:schemeClr val="tx1"/>
                </a:solidFill>
                <a:latin typeface="ＭＳ Ｐゴシック" panose="020B0600070205080204" pitchFamily="50" charset="-128"/>
                <a:ea typeface="ＭＳ Ｐゴシック" panose="020B0600070205080204" pitchFamily="50" charset="-128"/>
              </a:rPr>
            </a:br>
            <a:r>
              <a:rPr lang="en-US" altLang="ja-JP" sz="4000" dirty="0" smtClean="0">
                <a:solidFill>
                  <a:schemeClr val="tx1"/>
                </a:solidFill>
                <a:latin typeface="ＭＳ Ｐゴシック" panose="020B0600070205080204" pitchFamily="50" charset="-128"/>
                <a:ea typeface="ＭＳ Ｐゴシック" panose="020B0600070205080204" pitchFamily="50" charset="-128"/>
              </a:rPr>
              <a:t/>
            </a:r>
            <a:br>
              <a:rPr lang="en-US" altLang="ja-JP" sz="4000" dirty="0" smtClean="0">
                <a:solidFill>
                  <a:schemeClr val="tx1"/>
                </a:solidFill>
                <a:latin typeface="ＭＳ Ｐゴシック" panose="020B0600070205080204" pitchFamily="50" charset="-128"/>
                <a:ea typeface="ＭＳ Ｐゴシック" panose="020B0600070205080204" pitchFamily="50" charset="-128"/>
              </a:rPr>
            </a:br>
            <a:r>
              <a:rPr lang="ja-JP" altLang="en-US" sz="4000" dirty="0">
                <a:solidFill>
                  <a:schemeClr val="tx1"/>
                </a:solidFill>
                <a:latin typeface="ＭＳ Ｐゴシック" panose="020B0600070205080204" pitchFamily="50" charset="-128"/>
              </a:rPr>
              <a:t>医療機関との連携をすすめるために</a:t>
            </a:r>
            <a:r>
              <a:rPr lang="ja-JP" altLang="en-US" sz="3300" dirty="0" smtClean="0">
                <a:solidFill>
                  <a:schemeClr val="tx1"/>
                </a:solidFill>
                <a:latin typeface="ＭＳ Ｐゴシック" panose="020B0600070205080204" pitchFamily="50" charset="-128"/>
                <a:ea typeface="ＭＳ Ｐゴシック" panose="020B0600070205080204" pitchFamily="50" charset="-128"/>
              </a:rPr>
              <a:t>　</a:t>
            </a:r>
            <a:r>
              <a:rPr lang="en-US" altLang="ja-JP" sz="3300" dirty="0" smtClean="0">
                <a:solidFill>
                  <a:schemeClr val="tx1"/>
                </a:solidFill>
                <a:latin typeface="ＭＳ Ｐゴシック" panose="020B0600070205080204" pitchFamily="50" charset="-128"/>
                <a:ea typeface="ＭＳ Ｐゴシック" panose="020B0600070205080204" pitchFamily="50" charset="-128"/>
              </a:rPr>
              <a:t/>
            </a:r>
            <a:br>
              <a:rPr lang="en-US" altLang="ja-JP" sz="3300" dirty="0" smtClean="0">
                <a:solidFill>
                  <a:schemeClr val="tx1"/>
                </a:solidFill>
                <a:latin typeface="ＭＳ Ｐゴシック" panose="020B0600070205080204" pitchFamily="50" charset="-128"/>
                <a:ea typeface="ＭＳ Ｐゴシック" panose="020B0600070205080204" pitchFamily="50" charset="-128"/>
              </a:rPr>
            </a:br>
            <a:r>
              <a:rPr lang="en-US" altLang="ja-JP" sz="3300" dirty="0" smtClean="0">
                <a:solidFill>
                  <a:schemeClr val="tx1"/>
                </a:solidFill>
                <a:latin typeface="ＭＳ Ｐゴシック" panose="020B0600070205080204" pitchFamily="50" charset="-128"/>
                <a:ea typeface="ＭＳ Ｐゴシック" panose="020B0600070205080204" pitchFamily="50" charset="-128"/>
              </a:rPr>
              <a:t/>
            </a:r>
            <a:br>
              <a:rPr lang="en-US" altLang="ja-JP" sz="3300" dirty="0" smtClean="0">
                <a:solidFill>
                  <a:schemeClr val="tx1"/>
                </a:solidFill>
                <a:latin typeface="ＭＳ Ｐゴシック" panose="020B0600070205080204" pitchFamily="50" charset="-128"/>
                <a:ea typeface="ＭＳ Ｐゴシック" panose="020B0600070205080204" pitchFamily="50" charset="-128"/>
              </a:rPr>
            </a:br>
            <a:r>
              <a:rPr lang="en-US" altLang="ja-JP" sz="3300" dirty="0" smtClean="0">
                <a:solidFill>
                  <a:schemeClr val="tx1"/>
                </a:solidFill>
                <a:latin typeface="ＭＳ Ｐゴシック" panose="020B0600070205080204" pitchFamily="50" charset="-128"/>
                <a:ea typeface="ＭＳ Ｐゴシック" panose="020B0600070205080204" pitchFamily="50" charset="-128"/>
              </a:rPr>
              <a:t> </a:t>
            </a:r>
            <a:endParaRPr lang="ja-JP" altLang="en-US" sz="33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419991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24000"/>
            <a:ext cx="8229600" cy="562074"/>
          </a:xfrm>
        </p:spPr>
        <p:txBody>
          <a:bodyPr anchor="t" anchorCtr="0">
            <a:noAutofit/>
          </a:bodyPr>
          <a:lstStyle/>
          <a:p>
            <a:r>
              <a:rPr lang="ja-JP" altLang="en-US" sz="3600" dirty="0">
                <a:ln w="0"/>
                <a:effectLst>
                  <a:outerShdw blurRad="38100" dist="19050" dir="2700000" algn="tl" rotWithShape="0">
                    <a:schemeClr val="dk1">
                      <a:alpha val="40000"/>
                    </a:schemeClr>
                  </a:outerShdw>
                </a:effectLst>
              </a:rPr>
              <a:t>薬の副作用への対応</a:t>
            </a:r>
            <a:endParaRPr kumimoji="1" lang="ja-JP" altLang="en-US" sz="3600" dirty="0">
              <a:ln w="0"/>
              <a:effectLst>
                <a:outerShdw blurRad="38100" dist="19050" dir="2700000" algn="tl" rotWithShape="0">
                  <a:schemeClr val="dk1">
                    <a:alpha val="40000"/>
                  </a:schemeClr>
                </a:outerShdw>
              </a:effectLst>
            </a:endParaRPr>
          </a:p>
        </p:txBody>
      </p:sp>
      <p:sp>
        <p:nvSpPr>
          <p:cNvPr id="4" name="スライド番号プレースホルダー 3"/>
          <p:cNvSpPr>
            <a:spLocks noGrp="1"/>
          </p:cNvSpPr>
          <p:nvPr>
            <p:ph type="sldNum" sz="quarter" idx="12"/>
          </p:nvPr>
        </p:nvSpPr>
        <p:spPr/>
        <p:txBody>
          <a:bodyPr/>
          <a:lstStyle/>
          <a:p>
            <a:fld id="{735792B8-4907-4832-B6DB-FFDFB2776905}" type="slidenum">
              <a:rPr lang="ja-JP" altLang="en-US" smtClean="0">
                <a:solidFill>
                  <a:prstClr val="black"/>
                </a:solidFill>
              </a:rPr>
              <a:pPr/>
              <a:t>32</a:t>
            </a:fld>
            <a:endParaRPr lang="ja-JP" altLang="en-US" dirty="0">
              <a:solidFill>
                <a:prstClr val="black"/>
              </a:solidFill>
            </a:endParaRPr>
          </a:p>
        </p:txBody>
      </p:sp>
      <p:sp>
        <p:nvSpPr>
          <p:cNvPr id="5" name="テキスト ボックス 4"/>
          <p:cNvSpPr txBox="1"/>
          <p:nvPr/>
        </p:nvSpPr>
        <p:spPr>
          <a:xfrm>
            <a:off x="540000" y="1052736"/>
            <a:ext cx="8136000" cy="2856506"/>
          </a:xfrm>
          <a:prstGeom prst="rect">
            <a:avLst/>
          </a:prstGeom>
          <a:noFill/>
          <a:ln w="38100">
            <a:solidFill>
              <a:schemeClr val="accent2"/>
            </a:solidFill>
          </a:ln>
        </p:spPr>
        <p:txBody>
          <a:bodyPr wrap="square" lIns="0" tIns="180000" rIns="180000" bIns="180000" rtlCol="0">
            <a:spAutoFit/>
          </a:bodyPr>
          <a:lstStyle/>
          <a:p>
            <a:pPr marL="741600" indent="-342900">
              <a:buFont typeface="Arial" panose="020B0604020202020204" pitchFamily="34" charset="0"/>
              <a:buChar char="•"/>
            </a:pPr>
            <a:r>
              <a:rPr lang="ja-JP" altLang="en-US" dirty="0">
                <a:solidFill>
                  <a:prstClr val="black"/>
                </a:solidFill>
              </a:rPr>
              <a:t>精神障害者が安定した地域生活を送るために服薬の継続は欠かせないものですが、加齢や身体的な変化などに伴い、薬の副作用が出る場合が</a:t>
            </a:r>
            <a:r>
              <a:rPr lang="ja-JP" altLang="en-US" dirty="0" smtClean="0">
                <a:solidFill>
                  <a:prstClr val="black"/>
                </a:solidFill>
              </a:rPr>
              <a:t>あります</a:t>
            </a:r>
            <a:endParaRPr lang="en-US" altLang="ja-JP" dirty="0" smtClean="0">
              <a:solidFill>
                <a:prstClr val="black"/>
              </a:solidFill>
            </a:endParaRPr>
          </a:p>
          <a:p>
            <a:pPr marL="398700"/>
            <a:r>
              <a:rPr lang="en-US" altLang="ja-JP" b="1" dirty="0">
                <a:solidFill>
                  <a:srgbClr val="C00000"/>
                </a:solidFill>
              </a:rPr>
              <a:t>〔</a:t>
            </a:r>
            <a:r>
              <a:rPr lang="ja-JP" altLang="en-US" b="1" dirty="0">
                <a:solidFill>
                  <a:srgbClr val="C00000"/>
                </a:solidFill>
              </a:rPr>
              <a:t> 例 </a:t>
            </a:r>
            <a:r>
              <a:rPr lang="en-US" altLang="ja-JP" b="1" dirty="0">
                <a:solidFill>
                  <a:srgbClr val="C00000"/>
                </a:solidFill>
              </a:rPr>
              <a:t>〕</a:t>
            </a:r>
          </a:p>
          <a:p>
            <a:pPr marL="741600" indent="-342900">
              <a:buFont typeface="Wingdings" panose="05000000000000000000" pitchFamily="2" charset="2"/>
              <a:buChar char="ü"/>
            </a:pPr>
            <a:r>
              <a:rPr lang="ja-JP" altLang="en-US" b="1" dirty="0" smtClean="0">
                <a:solidFill>
                  <a:srgbClr val="C00000"/>
                </a:solidFill>
              </a:rPr>
              <a:t>嚥下</a:t>
            </a:r>
            <a:r>
              <a:rPr lang="ja-JP" altLang="en-US" b="1" dirty="0">
                <a:solidFill>
                  <a:srgbClr val="C00000"/>
                </a:solidFill>
              </a:rPr>
              <a:t>障害</a:t>
            </a:r>
            <a:r>
              <a:rPr lang="ja-JP" altLang="en-US" dirty="0">
                <a:solidFill>
                  <a:prstClr val="black"/>
                </a:solidFill>
              </a:rPr>
              <a:t>（食べ物を「認識し」「口に入れ」「噛んで」「飲み込む」までの一連の動作のうち、「飲み込む」という動作の障害）や</a:t>
            </a:r>
            <a:r>
              <a:rPr lang="ja-JP" altLang="en-US" b="1" dirty="0">
                <a:solidFill>
                  <a:srgbClr val="C00000"/>
                </a:solidFill>
              </a:rPr>
              <a:t>それに伴う誤嚥</a:t>
            </a:r>
            <a:r>
              <a:rPr lang="ja-JP" altLang="en-US" dirty="0">
                <a:solidFill>
                  <a:prstClr val="black"/>
                </a:solidFill>
              </a:rPr>
              <a:t>（食物などが、誤って喉頭と気管に入ってしまう状態）</a:t>
            </a:r>
          </a:p>
          <a:p>
            <a:pPr marL="741600" indent="-342900">
              <a:buFont typeface="Wingdings" panose="05000000000000000000" pitchFamily="2" charset="2"/>
              <a:buChar char="ü"/>
            </a:pPr>
            <a:r>
              <a:rPr lang="ja-JP" altLang="en-US" b="1" dirty="0">
                <a:solidFill>
                  <a:srgbClr val="C00000"/>
                </a:solidFill>
              </a:rPr>
              <a:t>麻痺性イレウス</a:t>
            </a:r>
            <a:r>
              <a:rPr lang="ja-JP" altLang="en-US" dirty="0">
                <a:solidFill>
                  <a:prstClr val="black"/>
                </a:solidFill>
              </a:rPr>
              <a:t>（腸管の動きが鈍くなり、排便が困難になること）</a:t>
            </a:r>
            <a:r>
              <a:rPr lang="en-US" altLang="ja-JP" dirty="0">
                <a:solidFill>
                  <a:prstClr val="black"/>
                </a:solidFill>
              </a:rPr>
              <a:t>‥</a:t>
            </a:r>
            <a:r>
              <a:rPr lang="ja-JP" altLang="en-US" dirty="0">
                <a:solidFill>
                  <a:prstClr val="black"/>
                </a:solidFill>
              </a:rPr>
              <a:t>「お腹がはる」、「著しい便秘」、「腹痛」、「吐き気」、「おう吐」などの症状が持続</a:t>
            </a:r>
            <a:r>
              <a:rPr lang="ja-JP" altLang="en-US" dirty="0" smtClean="0">
                <a:solidFill>
                  <a:prstClr val="black"/>
                </a:solidFill>
              </a:rPr>
              <a:t>する</a:t>
            </a:r>
            <a:endParaRPr lang="ja-JP" altLang="en-US" dirty="0">
              <a:solidFill>
                <a:prstClr val="black"/>
              </a:solidFill>
            </a:endParaRPr>
          </a:p>
        </p:txBody>
      </p:sp>
      <p:sp>
        <p:nvSpPr>
          <p:cNvPr id="6" name="テキスト ボックス 5"/>
          <p:cNvSpPr txBox="1"/>
          <p:nvPr/>
        </p:nvSpPr>
        <p:spPr>
          <a:xfrm>
            <a:off x="540000" y="4221088"/>
            <a:ext cx="8136000" cy="2087064"/>
          </a:xfrm>
          <a:prstGeom prst="rect">
            <a:avLst/>
          </a:prstGeom>
          <a:solidFill>
            <a:srgbClr val="FAF1F0"/>
          </a:solidFill>
          <a:ln w="38100">
            <a:solidFill>
              <a:schemeClr val="accent2"/>
            </a:solidFill>
          </a:ln>
        </p:spPr>
        <p:txBody>
          <a:bodyPr wrap="square" lIns="0" tIns="180000" rIns="324000" bIns="180000" rtlCol="0">
            <a:spAutoFit/>
          </a:bodyPr>
          <a:lstStyle/>
          <a:p>
            <a:pPr marL="741600" indent="-342900" algn="just">
              <a:buFont typeface="Arial" panose="020B0604020202020204" pitchFamily="34" charset="0"/>
              <a:buChar char="•"/>
            </a:pPr>
            <a:r>
              <a:rPr lang="ja-JP" altLang="en-US" sz="1700" dirty="0">
                <a:solidFill>
                  <a:prstClr val="black"/>
                </a:solidFill>
              </a:rPr>
              <a:t>精神障害がある人の中には、身体の違和感を訴えられない場合も</a:t>
            </a:r>
            <a:r>
              <a:rPr lang="ja-JP" altLang="en-US" sz="1700" dirty="0" smtClean="0">
                <a:solidFill>
                  <a:prstClr val="black"/>
                </a:solidFill>
              </a:rPr>
              <a:t>あります</a:t>
            </a:r>
            <a:endParaRPr lang="ja-JP" altLang="en-US" sz="1700" dirty="0">
              <a:solidFill>
                <a:prstClr val="black"/>
              </a:solidFill>
            </a:endParaRPr>
          </a:p>
          <a:p>
            <a:pPr marL="741600" indent="-342900" algn="just">
              <a:spcBef>
                <a:spcPts val="600"/>
              </a:spcBef>
              <a:buFont typeface="Arial" panose="020B0604020202020204" pitchFamily="34" charset="0"/>
              <a:buChar char="•"/>
            </a:pPr>
            <a:r>
              <a:rPr lang="ja-JP" altLang="en-US" sz="1700" dirty="0">
                <a:solidFill>
                  <a:prstClr val="black"/>
                </a:solidFill>
              </a:rPr>
              <a:t>支援者から見て、食欲が減退していたり、食事量が少なくなっているなど、普段と違う様子があれば、かかりつけの医療機関（主治医、外来看護師、精神保健福祉士）に相談して</a:t>
            </a:r>
            <a:r>
              <a:rPr lang="ja-JP" altLang="en-US" sz="1700" dirty="0" smtClean="0">
                <a:solidFill>
                  <a:prstClr val="black"/>
                </a:solidFill>
              </a:rPr>
              <a:t>ください</a:t>
            </a:r>
            <a:endParaRPr lang="ja-JP" altLang="en-US" sz="1700" dirty="0">
              <a:solidFill>
                <a:prstClr val="black"/>
              </a:solidFill>
            </a:endParaRPr>
          </a:p>
          <a:p>
            <a:pPr marL="741600" indent="-342900" algn="just">
              <a:spcBef>
                <a:spcPts val="600"/>
              </a:spcBef>
              <a:buFont typeface="Arial" panose="020B0604020202020204" pitchFamily="34" charset="0"/>
              <a:buChar char="•"/>
            </a:pPr>
            <a:r>
              <a:rPr lang="ja-JP" altLang="en-US" sz="1700" dirty="0">
                <a:solidFill>
                  <a:prstClr val="black"/>
                </a:solidFill>
              </a:rPr>
              <a:t>薬の副作用は個人差が大きいものです。利用を受け入れる時点で、個別にその人の起こりうる薬のリスク（副作用）についても確認しておくとよい</a:t>
            </a:r>
            <a:r>
              <a:rPr lang="ja-JP" altLang="en-US" sz="1700" dirty="0" smtClean="0">
                <a:solidFill>
                  <a:prstClr val="black"/>
                </a:solidFill>
              </a:rPr>
              <a:t>でしょう</a:t>
            </a:r>
            <a:endParaRPr lang="ja-JP" altLang="en-US" sz="1700" dirty="0">
              <a:solidFill>
                <a:prstClr val="black"/>
              </a:solidFill>
            </a:endParaRPr>
          </a:p>
        </p:txBody>
      </p:sp>
      <p:sp>
        <p:nvSpPr>
          <p:cNvPr id="3" name="下矢印 2"/>
          <p:cNvSpPr/>
          <p:nvPr/>
        </p:nvSpPr>
        <p:spPr>
          <a:xfrm>
            <a:off x="4139952" y="3717032"/>
            <a:ext cx="864096" cy="581072"/>
          </a:xfrm>
          <a:prstGeom prst="down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023200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324000"/>
            <a:ext cx="8229600" cy="562074"/>
          </a:xfrm>
        </p:spPr>
        <p:txBody>
          <a:bodyPr anchor="t" anchorCtr="0">
            <a:noAutofit/>
          </a:bodyPr>
          <a:lstStyle/>
          <a:p>
            <a:r>
              <a:rPr lang="ja-JP" altLang="en-US" sz="3600" dirty="0">
                <a:ln w="0"/>
                <a:effectLst>
                  <a:outerShdw blurRad="38100" dist="19050" dir="2700000" algn="tl" rotWithShape="0">
                    <a:schemeClr val="dk1">
                      <a:alpha val="40000"/>
                    </a:schemeClr>
                  </a:outerShdw>
                </a:effectLst>
              </a:rPr>
              <a:t>医療機関との連携をすすめるために</a:t>
            </a:r>
            <a:endParaRPr kumimoji="1" lang="ja-JP" altLang="en-US" sz="3600" dirty="0">
              <a:ln w="0"/>
              <a:effectLst>
                <a:outerShdw blurRad="38100" dist="19050" dir="2700000" algn="tl" rotWithShape="0">
                  <a:schemeClr val="dk1">
                    <a:alpha val="40000"/>
                  </a:schemeClr>
                </a:outerShdw>
              </a:effectLst>
            </a:endParaRPr>
          </a:p>
        </p:txBody>
      </p:sp>
      <p:sp>
        <p:nvSpPr>
          <p:cNvPr id="4" name="スライド番号プレースホルダー 3"/>
          <p:cNvSpPr>
            <a:spLocks noGrp="1"/>
          </p:cNvSpPr>
          <p:nvPr>
            <p:ph type="sldNum" sz="quarter" idx="12"/>
          </p:nvPr>
        </p:nvSpPr>
        <p:spPr/>
        <p:txBody>
          <a:bodyPr/>
          <a:lstStyle/>
          <a:p>
            <a:fld id="{735792B8-4907-4832-B6DB-FFDFB2776905}" type="slidenum">
              <a:rPr lang="ja-JP" altLang="en-US" smtClean="0">
                <a:solidFill>
                  <a:prstClr val="black"/>
                </a:solidFill>
              </a:rPr>
              <a:pPr/>
              <a:t>33</a:t>
            </a:fld>
            <a:endParaRPr lang="ja-JP" altLang="en-US" dirty="0">
              <a:solidFill>
                <a:prstClr val="black"/>
              </a:solidFill>
            </a:endParaRPr>
          </a:p>
        </p:txBody>
      </p:sp>
      <p:sp>
        <p:nvSpPr>
          <p:cNvPr id="5" name="テキスト ボックス 4"/>
          <p:cNvSpPr txBox="1"/>
          <p:nvPr/>
        </p:nvSpPr>
        <p:spPr>
          <a:xfrm>
            <a:off x="540000" y="1052736"/>
            <a:ext cx="8136000" cy="1471511"/>
          </a:xfrm>
          <a:prstGeom prst="rect">
            <a:avLst/>
          </a:prstGeom>
          <a:noFill/>
          <a:ln w="38100">
            <a:solidFill>
              <a:schemeClr val="accent2"/>
            </a:solidFill>
          </a:ln>
        </p:spPr>
        <p:txBody>
          <a:bodyPr wrap="square" lIns="0" tIns="180000" rIns="180000" bIns="180000" rtlCol="0">
            <a:spAutoFit/>
          </a:bodyPr>
          <a:lstStyle/>
          <a:p>
            <a:pPr marL="741600" indent="-342900">
              <a:buFont typeface="Arial" panose="020B0604020202020204" pitchFamily="34" charset="0"/>
              <a:buChar char="•"/>
            </a:pPr>
            <a:r>
              <a:rPr lang="ja-JP" altLang="en-US" dirty="0">
                <a:solidFill>
                  <a:prstClr val="black"/>
                </a:solidFill>
              </a:rPr>
              <a:t>精神障害者の地域生活支援には、介護・福祉サービスと医療サービスが車の両輪として機能していく必要があり、双方の連携が</a:t>
            </a:r>
            <a:r>
              <a:rPr lang="ja-JP" altLang="en-US" dirty="0" smtClean="0">
                <a:solidFill>
                  <a:prstClr val="black"/>
                </a:solidFill>
              </a:rPr>
              <a:t>欠かせません</a:t>
            </a:r>
            <a:endParaRPr lang="ja-JP" altLang="en-US" dirty="0">
              <a:solidFill>
                <a:prstClr val="black"/>
              </a:solidFill>
            </a:endParaRPr>
          </a:p>
          <a:p>
            <a:pPr marL="741600" indent="-342900">
              <a:buFont typeface="Arial" panose="020B0604020202020204" pitchFamily="34" charset="0"/>
              <a:buChar char="•"/>
            </a:pPr>
            <a:r>
              <a:rPr lang="ja-JP" altLang="en-US" dirty="0">
                <a:solidFill>
                  <a:prstClr val="black"/>
                </a:solidFill>
              </a:rPr>
              <a:t>しかしながら、介護分野でも障害分野でも精神科医療機関（病院、診療所）との連携が難しいという声をよく</a:t>
            </a:r>
            <a:r>
              <a:rPr lang="ja-JP" altLang="en-US" dirty="0" smtClean="0">
                <a:solidFill>
                  <a:prstClr val="black"/>
                </a:solidFill>
              </a:rPr>
              <a:t>聞きます</a:t>
            </a:r>
            <a:endParaRPr lang="ja-JP" altLang="en-US" dirty="0">
              <a:solidFill>
                <a:prstClr val="black"/>
              </a:solidFill>
            </a:endParaRPr>
          </a:p>
        </p:txBody>
      </p:sp>
      <p:sp>
        <p:nvSpPr>
          <p:cNvPr id="6" name="テキスト ボックス 5"/>
          <p:cNvSpPr txBox="1"/>
          <p:nvPr/>
        </p:nvSpPr>
        <p:spPr>
          <a:xfrm>
            <a:off x="550800" y="2924944"/>
            <a:ext cx="8136000" cy="3395115"/>
          </a:xfrm>
          <a:prstGeom prst="rect">
            <a:avLst/>
          </a:prstGeom>
          <a:solidFill>
            <a:srgbClr val="FAF1F0"/>
          </a:solidFill>
          <a:ln w="38100">
            <a:solidFill>
              <a:schemeClr val="accent2"/>
            </a:solidFill>
          </a:ln>
        </p:spPr>
        <p:txBody>
          <a:bodyPr wrap="square" lIns="0" tIns="180000" rIns="324000" bIns="180000" rtlCol="0">
            <a:spAutoFit/>
          </a:bodyPr>
          <a:lstStyle/>
          <a:p>
            <a:pPr marL="741600" indent="-342900" algn="just">
              <a:buFont typeface="Arial" panose="020B0604020202020204" pitchFamily="34" charset="0"/>
              <a:buChar char="•"/>
            </a:pPr>
            <a:r>
              <a:rPr lang="ja-JP" altLang="en-US" sz="1700" dirty="0">
                <a:solidFill>
                  <a:prstClr val="black"/>
                </a:solidFill>
              </a:rPr>
              <a:t>介護・福祉サービスの利用にあたって、医療機関との情報共有はとても重要です。特にリスクマネジメントの観点からも、その人固有の「病状悪化のサイン」を確認しておくことは大切</a:t>
            </a:r>
            <a:r>
              <a:rPr lang="ja-JP" altLang="en-US" sz="1700" dirty="0" smtClean="0">
                <a:solidFill>
                  <a:prstClr val="black"/>
                </a:solidFill>
              </a:rPr>
              <a:t>です</a:t>
            </a:r>
            <a:endParaRPr lang="en-US" altLang="ja-JP" sz="1700" dirty="0" smtClean="0">
              <a:solidFill>
                <a:prstClr val="black"/>
              </a:solidFill>
            </a:endParaRPr>
          </a:p>
          <a:p>
            <a:pPr marL="398700" algn="just">
              <a:spcBef>
                <a:spcPts val="600"/>
              </a:spcBef>
            </a:pPr>
            <a:r>
              <a:rPr lang="en-US" altLang="ja-JP" sz="1600" b="1" dirty="0">
                <a:solidFill>
                  <a:srgbClr val="C00000"/>
                </a:solidFill>
              </a:rPr>
              <a:t>〔</a:t>
            </a:r>
            <a:r>
              <a:rPr lang="ja-JP" altLang="en-US" sz="1600" b="1" dirty="0">
                <a:solidFill>
                  <a:srgbClr val="C00000"/>
                </a:solidFill>
              </a:rPr>
              <a:t> 例 </a:t>
            </a:r>
            <a:r>
              <a:rPr lang="en-US" altLang="ja-JP" sz="1600" b="1" dirty="0" smtClean="0">
                <a:solidFill>
                  <a:srgbClr val="C00000"/>
                </a:solidFill>
              </a:rPr>
              <a:t>〕</a:t>
            </a:r>
          </a:p>
          <a:p>
            <a:pPr marL="684450" indent="-285750" algn="just">
              <a:buFont typeface="Wingdings" panose="05000000000000000000" pitchFamily="2" charset="2"/>
              <a:buChar char="ü"/>
            </a:pPr>
            <a:r>
              <a:rPr lang="ja-JP" altLang="en-US" sz="1600" b="1" dirty="0">
                <a:solidFill>
                  <a:srgbClr val="C00000"/>
                </a:solidFill>
              </a:rPr>
              <a:t>眠れない日が３日</a:t>
            </a:r>
            <a:r>
              <a:rPr lang="ja-JP" altLang="en-US" sz="1600" b="1" dirty="0" smtClean="0">
                <a:solidFill>
                  <a:srgbClr val="C00000"/>
                </a:solidFill>
              </a:rPr>
              <a:t>続いた</a:t>
            </a:r>
            <a:endParaRPr lang="ja-JP" altLang="en-US" sz="1600" b="1" dirty="0">
              <a:solidFill>
                <a:srgbClr val="C00000"/>
              </a:solidFill>
            </a:endParaRPr>
          </a:p>
          <a:p>
            <a:pPr marL="684450" indent="-285750" algn="just">
              <a:buFont typeface="Wingdings" panose="05000000000000000000" pitchFamily="2" charset="2"/>
              <a:buChar char="ü"/>
            </a:pPr>
            <a:r>
              <a:rPr lang="ja-JP" altLang="en-US" sz="1600" b="1" dirty="0">
                <a:solidFill>
                  <a:srgbClr val="C00000"/>
                </a:solidFill>
              </a:rPr>
              <a:t>外見や服装に無関心になって</a:t>
            </a:r>
            <a:r>
              <a:rPr lang="ja-JP" altLang="en-US" sz="1600" b="1" dirty="0" smtClean="0">
                <a:solidFill>
                  <a:srgbClr val="C00000"/>
                </a:solidFill>
              </a:rPr>
              <a:t>きた</a:t>
            </a:r>
            <a:endParaRPr lang="ja-JP" altLang="en-US" sz="1600" b="1" dirty="0">
              <a:solidFill>
                <a:srgbClr val="C00000"/>
              </a:solidFill>
            </a:endParaRPr>
          </a:p>
          <a:p>
            <a:pPr marL="648000" lvl="1" indent="-252000" algn="just">
              <a:spcBef>
                <a:spcPts val="600"/>
              </a:spcBef>
            </a:pPr>
            <a:r>
              <a:rPr lang="en-US" altLang="ja-JP" sz="1600" dirty="0" smtClean="0">
                <a:solidFill>
                  <a:prstClr val="black"/>
                </a:solidFill>
              </a:rPr>
              <a:t>※</a:t>
            </a:r>
            <a:r>
              <a:rPr lang="ja-JP" altLang="en-US" sz="1600" dirty="0">
                <a:solidFill>
                  <a:prstClr val="black"/>
                </a:solidFill>
              </a:rPr>
              <a:t>利用の契約時に本人とも「病状悪化のサイン」を確認し、サインが出たときに医療機関</a:t>
            </a:r>
            <a:r>
              <a:rPr lang="ja-JP" altLang="en-US" sz="1600" dirty="0" smtClean="0">
                <a:solidFill>
                  <a:prstClr val="black"/>
                </a:solidFill>
              </a:rPr>
              <a:t>と連絡</a:t>
            </a:r>
            <a:r>
              <a:rPr lang="ja-JP" altLang="en-US" sz="1600" dirty="0">
                <a:solidFill>
                  <a:prstClr val="black"/>
                </a:solidFill>
              </a:rPr>
              <a:t>を取ることについて同意を得ておく必要が</a:t>
            </a:r>
            <a:r>
              <a:rPr lang="ja-JP" altLang="en-US" sz="1600" dirty="0" smtClean="0">
                <a:solidFill>
                  <a:prstClr val="black"/>
                </a:solidFill>
              </a:rPr>
              <a:t>あります</a:t>
            </a:r>
            <a:endParaRPr lang="en-US" altLang="ja-JP" sz="1600" dirty="0" smtClean="0">
              <a:solidFill>
                <a:prstClr val="black"/>
              </a:solidFill>
            </a:endParaRPr>
          </a:p>
          <a:p>
            <a:pPr marL="741600" indent="-342900" algn="just">
              <a:spcBef>
                <a:spcPts val="600"/>
              </a:spcBef>
              <a:buFont typeface="Arial" panose="020B0604020202020204" pitchFamily="34" charset="0"/>
              <a:buChar char="•"/>
            </a:pPr>
            <a:r>
              <a:rPr lang="ja-JP" altLang="en-US" sz="1700" dirty="0">
                <a:solidFill>
                  <a:prstClr val="black"/>
                </a:solidFill>
              </a:rPr>
              <a:t>また、普段と違う様子がみられたときに、病状との関連を医療機関に確認しておくことが求められます。主治医以外にも精神保健福祉士や外来看護師など気軽に連絡が取りあえる関係の人を作っておくこと</a:t>
            </a:r>
            <a:r>
              <a:rPr lang="ja-JP" altLang="en-US" sz="1700" dirty="0" smtClean="0">
                <a:solidFill>
                  <a:prstClr val="black"/>
                </a:solidFill>
              </a:rPr>
              <a:t>が連携</a:t>
            </a:r>
            <a:r>
              <a:rPr lang="ja-JP" altLang="en-US" sz="1700" dirty="0">
                <a:solidFill>
                  <a:prstClr val="black"/>
                </a:solidFill>
              </a:rPr>
              <a:t>の第一歩と</a:t>
            </a:r>
            <a:r>
              <a:rPr lang="ja-JP" altLang="en-US" sz="1700" dirty="0" smtClean="0">
                <a:solidFill>
                  <a:prstClr val="black"/>
                </a:solidFill>
              </a:rPr>
              <a:t>なります</a:t>
            </a:r>
            <a:endParaRPr lang="ja-JP" altLang="en-US" sz="1700" dirty="0">
              <a:solidFill>
                <a:prstClr val="black"/>
              </a:solidFill>
            </a:endParaRPr>
          </a:p>
        </p:txBody>
      </p:sp>
      <p:sp>
        <p:nvSpPr>
          <p:cNvPr id="3" name="下矢印 2"/>
          <p:cNvSpPr/>
          <p:nvPr/>
        </p:nvSpPr>
        <p:spPr>
          <a:xfrm>
            <a:off x="4139952" y="2420888"/>
            <a:ext cx="864096" cy="581072"/>
          </a:xfrm>
          <a:prstGeom prst="down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036443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584744"/>
          </a:xfrm>
        </p:spPr>
        <p:txBody>
          <a:bodyPr anchor="t" anchorCtr="0">
            <a:noAutofit/>
          </a:bodyPr>
          <a:lstStyle/>
          <a:p>
            <a:pPr algn="l"/>
            <a:r>
              <a:rPr lang="ja-JP" altLang="ja-JP" sz="3600" kern="100" dirty="0" smtClean="0">
                <a:latin typeface="Century" panose="02040604050505020304" pitchFamily="18" charset="0"/>
                <a:cs typeface="Times New Roman" panose="02020603050405020304" pitchFamily="18" charset="0"/>
              </a:rPr>
              <a:t>１</a:t>
            </a:r>
            <a:r>
              <a:rPr lang="ja-JP" altLang="ja-JP" sz="3600" kern="100" dirty="0">
                <a:latin typeface="Century" panose="02040604050505020304" pitchFamily="18" charset="0"/>
                <a:cs typeface="Times New Roman" panose="02020603050405020304" pitchFamily="18" charset="0"/>
              </a:rPr>
              <a:t>．関係機関との連携に</a:t>
            </a:r>
            <a:r>
              <a:rPr lang="ja-JP" altLang="ja-JP" sz="3600" kern="100" dirty="0" smtClean="0">
                <a:latin typeface="Century" panose="02040604050505020304" pitchFamily="18" charset="0"/>
                <a:cs typeface="Times New Roman" panose="02020603050405020304" pitchFamily="18" charset="0"/>
              </a:rPr>
              <a:t>ついて</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440000"/>
            <a:ext cx="8136000" cy="4525963"/>
          </a:xfrm>
        </p:spPr>
        <p:txBody>
          <a:bodyPr>
            <a:norm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（３）生活の場での支援に特有なこと</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lvl="1">
              <a:lnSpc>
                <a:spcPts val="4000"/>
              </a:lnSpc>
              <a:spcBef>
                <a:spcPts val="2400"/>
              </a:spcBef>
              <a:buFont typeface="Arial" panose="020B0604020202020204" pitchFamily="34" charset="0"/>
              <a:buChar char="•"/>
            </a:pPr>
            <a:r>
              <a:rPr lang="ja-JP" altLang="ja-JP" kern="100" dirty="0" smtClean="0">
                <a:latin typeface="+mn-ea"/>
                <a:cs typeface="Times New Roman" panose="02020603050405020304" pitchFamily="18" charset="0"/>
              </a:rPr>
              <a:t>暮らしぶり</a:t>
            </a:r>
            <a:r>
              <a:rPr lang="ja-JP" altLang="ja-JP" kern="100" dirty="0">
                <a:latin typeface="+mn-ea"/>
                <a:cs typeface="Times New Roman" panose="02020603050405020304" pitchFamily="18" charset="0"/>
              </a:rPr>
              <a:t>が見えること　</a:t>
            </a:r>
          </a:p>
          <a:p>
            <a:pPr lvl="1">
              <a:lnSpc>
                <a:spcPts val="4000"/>
              </a:lnSpc>
              <a:buFont typeface="Arial" panose="020B0604020202020204" pitchFamily="34" charset="0"/>
              <a:buChar char="•"/>
            </a:pPr>
            <a:r>
              <a:rPr lang="ja-JP" altLang="ja-JP" kern="100" dirty="0" smtClean="0">
                <a:latin typeface="+mn-ea"/>
                <a:cs typeface="Times New Roman" panose="02020603050405020304" pitchFamily="18" charset="0"/>
              </a:rPr>
              <a:t>細か</a:t>
            </a:r>
            <a:r>
              <a:rPr lang="ja-JP" altLang="ja-JP" kern="100" dirty="0">
                <a:latin typeface="+mn-ea"/>
                <a:cs typeface="Times New Roman" panose="02020603050405020304" pitchFamily="18" charset="0"/>
              </a:rPr>
              <a:t>なことに目が届く</a:t>
            </a:r>
          </a:p>
          <a:p>
            <a:pPr lvl="1">
              <a:lnSpc>
                <a:spcPts val="4000"/>
              </a:lnSpc>
              <a:buFont typeface="Arial" panose="020B0604020202020204" pitchFamily="34" charset="0"/>
              <a:buChar char="•"/>
            </a:pPr>
            <a:r>
              <a:rPr lang="ja-JP" altLang="ja-JP" kern="100" dirty="0" smtClean="0">
                <a:latin typeface="+mn-ea"/>
                <a:cs typeface="Times New Roman" panose="02020603050405020304" pitchFamily="18" charset="0"/>
              </a:rPr>
              <a:t>健康</a:t>
            </a:r>
            <a:r>
              <a:rPr lang="ja-JP" altLang="ja-JP" kern="100" dirty="0">
                <a:latin typeface="+mn-ea"/>
                <a:cs typeface="Times New Roman" panose="02020603050405020304" pitchFamily="18" charset="0"/>
              </a:rPr>
              <a:t>管理、金銭管理、生活環境の</a:t>
            </a:r>
            <a:r>
              <a:rPr lang="ja-JP" altLang="ja-JP" kern="100" dirty="0" smtClean="0">
                <a:latin typeface="+mn-ea"/>
                <a:cs typeface="Times New Roman" panose="02020603050405020304" pitchFamily="18" charset="0"/>
              </a:rPr>
              <a:t>改善</a:t>
            </a:r>
            <a:r>
              <a:rPr lang="ja-JP" altLang="ja-JP" kern="100" dirty="0">
                <a:latin typeface="+mn-ea"/>
                <a:cs typeface="Times New Roman" panose="02020603050405020304" pitchFamily="18" charset="0"/>
              </a:rPr>
              <a:t>や維持</a:t>
            </a:r>
          </a:p>
          <a:p>
            <a:pPr lvl="1">
              <a:lnSpc>
                <a:spcPts val="4000"/>
              </a:lnSpc>
              <a:buFont typeface="Arial" panose="020B0604020202020204" pitchFamily="34" charset="0"/>
              <a:buChar char="•"/>
            </a:pPr>
            <a:r>
              <a:rPr lang="ja-JP" altLang="ja-JP" kern="100" dirty="0" smtClean="0">
                <a:latin typeface="+mn-ea"/>
                <a:cs typeface="Times New Roman" panose="02020603050405020304" pitchFamily="18" charset="0"/>
              </a:rPr>
              <a:t>日々</a:t>
            </a:r>
            <a:r>
              <a:rPr lang="ja-JP" altLang="ja-JP" kern="100" dirty="0">
                <a:latin typeface="+mn-ea"/>
                <a:cs typeface="Times New Roman" panose="02020603050405020304" pitchFamily="18" charset="0"/>
              </a:rPr>
              <a:t>の変化に敏感</a:t>
            </a:r>
          </a:p>
          <a:p>
            <a:pPr marL="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4</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935463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647451"/>
          </a:xfrm>
        </p:spPr>
        <p:txBody>
          <a:bodyPr anchor="t" anchorCtr="0">
            <a:normAutofit/>
          </a:bodyPr>
          <a:lstStyle/>
          <a:p>
            <a:pPr algn="l"/>
            <a:r>
              <a:rPr lang="ja-JP" altLang="ja-JP" sz="3600" kern="100" dirty="0" smtClean="0">
                <a:latin typeface="Century" panose="02040604050505020304" pitchFamily="18" charset="0"/>
                <a:cs typeface="Times New Roman" panose="02020603050405020304" pitchFamily="18" charset="0"/>
              </a:rPr>
              <a:t>１</a:t>
            </a:r>
            <a:r>
              <a:rPr lang="ja-JP" altLang="ja-JP" sz="3600" kern="100" dirty="0">
                <a:latin typeface="Century" panose="02040604050505020304" pitchFamily="18" charset="0"/>
                <a:cs typeface="Times New Roman" panose="02020603050405020304" pitchFamily="18" charset="0"/>
              </a:rPr>
              <a:t>．関係機関との連携に</a:t>
            </a:r>
            <a:r>
              <a:rPr lang="ja-JP" altLang="ja-JP" sz="3600" kern="100" dirty="0" smtClean="0">
                <a:latin typeface="Century" panose="02040604050505020304" pitchFamily="18" charset="0"/>
                <a:cs typeface="Times New Roman" panose="02020603050405020304" pitchFamily="18" charset="0"/>
              </a:rPr>
              <a:t>ついて</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440000"/>
            <a:ext cx="8136000" cy="4525963"/>
          </a:xfrm>
        </p:spPr>
        <p:txBody>
          <a:bodyPr>
            <a:norm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（４）世帯全体の課題に向き合うことも</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399600" indent="0" algn="just">
              <a:spcBef>
                <a:spcPts val="1200"/>
              </a:spcBef>
              <a:spcAft>
                <a:spcPts val="0"/>
              </a:spcAft>
              <a:buNone/>
            </a:pPr>
            <a:r>
              <a:rPr lang="ja-JP" altLang="en-US" kern="100" dirty="0" smtClean="0">
                <a:latin typeface="Century" panose="02040604050505020304" pitchFamily="18" charset="0"/>
                <a:cs typeface="Times New Roman" panose="02020603050405020304" pitchFamily="18" charset="0"/>
              </a:rPr>
              <a:t>　</a:t>
            </a:r>
            <a:r>
              <a:rPr lang="ja-JP" altLang="ja-JP" kern="100" dirty="0" smtClean="0">
                <a:latin typeface="Century" panose="02040604050505020304" pitchFamily="18" charset="0"/>
                <a:cs typeface="Times New Roman" panose="02020603050405020304" pitchFamily="18" charset="0"/>
              </a:rPr>
              <a:t>家族</a:t>
            </a:r>
            <a:r>
              <a:rPr lang="ja-JP" altLang="ja-JP" kern="100" dirty="0">
                <a:latin typeface="Century" panose="02040604050505020304" pitchFamily="18" charset="0"/>
                <a:cs typeface="Times New Roman" panose="02020603050405020304" pitchFamily="18" charset="0"/>
              </a:rPr>
              <a:t>の歴史がある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4000"/>
              </a:lnSpc>
              <a:spcBef>
                <a:spcPts val="2400"/>
              </a:spcBef>
              <a:spcAft>
                <a:spcPts val="0"/>
              </a:spcAft>
            </a:pPr>
            <a:r>
              <a:rPr lang="ja-JP" altLang="ja-JP" sz="2800" kern="100" dirty="0" smtClean="0">
                <a:latin typeface="Century" panose="02040604050505020304" pitchFamily="18" charset="0"/>
                <a:cs typeface="Times New Roman" panose="02020603050405020304" pitchFamily="18" charset="0"/>
              </a:rPr>
              <a:t>それぞれ</a:t>
            </a:r>
            <a:r>
              <a:rPr lang="ja-JP" altLang="ja-JP" sz="2800" kern="100" dirty="0">
                <a:latin typeface="Century" panose="02040604050505020304" pitchFamily="18" charset="0"/>
                <a:cs typeface="Times New Roman" panose="02020603050405020304" pitchFamily="18" charset="0"/>
              </a:rPr>
              <a:t>の抱える課題</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4000"/>
              </a:lnSpc>
              <a:spcAft>
                <a:spcPts val="0"/>
              </a:spcAft>
            </a:pPr>
            <a:r>
              <a:rPr lang="ja-JP" altLang="ja-JP" sz="2800" kern="100" dirty="0" smtClean="0">
                <a:latin typeface="Century" panose="02040604050505020304" pitchFamily="18" charset="0"/>
                <a:cs typeface="Times New Roman" panose="02020603050405020304" pitchFamily="18" charset="0"/>
              </a:rPr>
              <a:t>家族</a:t>
            </a:r>
            <a:r>
              <a:rPr lang="ja-JP" altLang="ja-JP" sz="2800" kern="100" dirty="0">
                <a:latin typeface="Century" panose="02040604050505020304" pitchFamily="18" charset="0"/>
                <a:cs typeface="Times New Roman" panose="02020603050405020304" pitchFamily="18" charset="0"/>
              </a:rPr>
              <a:t>の関係による影響</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4000"/>
              </a:lnSpc>
              <a:spcAft>
                <a:spcPts val="0"/>
              </a:spcAft>
            </a:pPr>
            <a:r>
              <a:rPr lang="ja-JP" altLang="ja-JP" sz="2800" kern="100" dirty="0" smtClean="0">
                <a:latin typeface="Century" panose="02040604050505020304" pitchFamily="18" charset="0"/>
                <a:cs typeface="Times New Roman" panose="02020603050405020304" pitchFamily="18" charset="0"/>
              </a:rPr>
              <a:t>家族</a:t>
            </a:r>
            <a:r>
              <a:rPr lang="ja-JP" altLang="ja-JP" sz="2800" kern="100" dirty="0">
                <a:latin typeface="Century" panose="02040604050505020304" pitchFamily="18" charset="0"/>
                <a:cs typeface="Times New Roman" panose="02020603050405020304" pitchFamily="18" charset="0"/>
              </a:rPr>
              <a:t>を取り巻く（取り巻いてきた）状況</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5</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pic>
        <p:nvPicPr>
          <p:cNvPr id="2050" name="Picture 2" descr="社会福祉士のイラスト（女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24412"/>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804009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0000" y="1440000"/>
            <a:ext cx="8136000" cy="4525963"/>
          </a:xfrm>
        </p:spPr>
        <p:txBody>
          <a:bodyPr>
            <a:no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（１）社会資源と</a:t>
            </a:r>
            <a:r>
              <a:rPr lang="ja-JP" altLang="ja-JP" kern="100" dirty="0" smtClean="0">
                <a:latin typeface="Century" panose="02040604050505020304" pitchFamily="18" charset="0"/>
                <a:cs typeface="Times New Roman" panose="02020603050405020304" pitchFamily="18" charset="0"/>
              </a:rPr>
              <a:t>は</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399600" indent="0">
              <a:spcBef>
                <a:spcPts val="1200"/>
              </a:spcBef>
              <a:spcAft>
                <a:spcPts val="0"/>
              </a:spcAft>
              <a:buNone/>
            </a:pPr>
            <a:r>
              <a:rPr lang="ja-JP" altLang="ja-JP" sz="2800" kern="100" dirty="0">
                <a:latin typeface="Century" panose="02040604050505020304" pitchFamily="18" charset="0"/>
                <a:cs typeface="Times New Roman" panose="02020603050405020304" pitchFamily="18" charset="0"/>
              </a:rPr>
              <a:t>利用者が少しでもよい状態で自分らしく生活する</a:t>
            </a:r>
            <a:r>
              <a:rPr lang="en-US" altLang="ja-JP" sz="2800" kern="100" dirty="0" smtClean="0">
                <a:latin typeface="Century" panose="02040604050505020304" pitchFamily="18" charset="0"/>
                <a:cs typeface="Times New Roman" panose="02020603050405020304" pitchFamily="18" charset="0"/>
              </a:rPr>
              <a:t/>
            </a:r>
            <a:br>
              <a:rPr lang="en-US" altLang="ja-JP" sz="2800" kern="100" dirty="0" smtClean="0">
                <a:latin typeface="Century" panose="02040604050505020304" pitchFamily="18" charset="0"/>
                <a:cs typeface="Times New Roman" panose="02020603050405020304" pitchFamily="18" charset="0"/>
              </a:rPr>
            </a:br>
            <a:r>
              <a:rPr lang="ja-JP" altLang="ja-JP" sz="2800" kern="100" dirty="0" smtClean="0">
                <a:latin typeface="Century" panose="02040604050505020304" pitchFamily="18" charset="0"/>
                <a:cs typeface="Times New Roman" panose="02020603050405020304" pitchFamily="18" charset="0"/>
              </a:rPr>
              <a:t>ため</a:t>
            </a:r>
            <a:r>
              <a:rPr lang="ja-JP" altLang="ja-JP" sz="2800" kern="100" dirty="0">
                <a:latin typeface="Century" panose="02040604050505020304" pitchFamily="18" charset="0"/>
                <a:cs typeface="Times New Roman" panose="02020603050405020304" pitchFamily="18" charset="0"/>
              </a:rPr>
              <a:t>に活用できるもの</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Bef>
                <a:spcPts val="2400"/>
              </a:spcBef>
              <a:spcAft>
                <a:spcPts val="0"/>
              </a:spcAft>
            </a:pPr>
            <a:r>
              <a:rPr lang="ja-JP" altLang="ja-JP" sz="2800" kern="100" dirty="0" smtClean="0">
                <a:solidFill>
                  <a:srgbClr val="0070C0"/>
                </a:solidFill>
                <a:latin typeface="+mn-ea"/>
                <a:cs typeface="Times New Roman" panose="02020603050405020304" pitchFamily="18" charset="0"/>
              </a:rPr>
              <a:t>フォーマル</a:t>
            </a:r>
            <a:r>
              <a:rPr lang="ja-JP" altLang="ja-JP" sz="2800" kern="100" dirty="0">
                <a:solidFill>
                  <a:srgbClr val="0070C0"/>
                </a:solidFill>
                <a:latin typeface="+mn-ea"/>
                <a:cs typeface="Times New Roman" panose="02020603050405020304" pitchFamily="18" charset="0"/>
              </a:rPr>
              <a:t>な資源</a:t>
            </a:r>
          </a:p>
          <a:p>
            <a:pPr marL="741600" indent="0" algn="just">
              <a:lnSpc>
                <a:spcPts val="3800"/>
              </a:lnSpc>
              <a:spcAft>
                <a:spcPts val="0"/>
              </a:spcAft>
              <a:buNone/>
            </a:pPr>
            <a:r>
              <a:rPr lang="ja-JP" altLang="en-US" sz="2800" kern="100" dirty="0" smtClean="0">
                <a:latin typeface="+mn-ea"/>
                <a:cs typeface="Times New Roman" panose="02020603050405020304" pitchFamily="18" charset="0"/>
              </a:rPr>
              <a:t>　</a:t>
            </a:r>
            <a:r>
              <a:rPr lang="ja-JP" altLang="ja-JP" sz="2800" kern="100" dirty="0" smtClean="0">
                <a:latin typeface="+mn-ea"/>
                <a:cs typeface="Times New Roman" panose="02020603050405020304" pitchFamily="18" charset="0"/>
              </a:rPr>
              <a:t>→</a:t>
            </a:r>
            <a:r>
              <a:rPr lang="ja-JP" altLang="ja-JP" sz="2800" kern="100" dirty="0">
                <a:latin typeface="+mn-ea"/>
                <a:cs typeface="Times New Roman" panose="02020603050405020304" pitchFamily="18" charset="0"/>
              </a:rPr>
              <a:t>公的機関、医療機関、福祉事業所など</a:t>
            </a:r>
          </a:p>
          <a:p>
            <a:pPr marL="741600" algn="just">
              <a:lnSpc>
                <a:spcPts val="3800"/>
              </a:lnSpc>
              <a:spcAft>
                <a:spcPts val="0"/>
              </a:spcAft>
            </a:pPr>
            <a:r>
              <a:rPr lang="ja-JP" altLang="ja-JP" sz="2800" kern="100" dirty="0" smtClean="0">
                <a:solidFill>
                  <a:srgbClr val="C00000"/>
                </a:solidFill>
                <a:latin typeface="+mn-ea"/>
                <a:cs typeface="Times New Roman" panose="02020603050405020304" pitchFamily="18" charset="0"/>
              </a:rPr>
              <a:t>インフォーマル</a:t>
            </a:r>
            <a:r>
              <a:rPr lang="ja-JP" altLang="ja-JP" sz="2800" kern="100" dirty="0">
                <a:solidFill>
                  <a:srgbClr val="C00000"/>
                </a:solidFill>
                <a:latin typeface="+mn-ea"/>
                <a:cs typeface="Times New Roman" panose="02020603050405020304" pitchFamily="18" charset="0"/>
              </a:rPr>
              <a:t>な資源</a:t>
            </a:r>
          </a:p>
          <a:p>
            <a:pPr marL="741600" indent="0" algn="just">
              <a:lnSpc>
                <a:spcPts val="3800"/>
              </a:lnSpc>
              <a:spcAft>
                <a:spcPts val="0"/>
              </a:spcAft>
              <a:buNone/>
            </a:pPr>
            <a:r>
              <a:rPr lang="ja-JP" altLang="en-US" sz="2800" kern="100" dirty="0" smtClean="0">
                <a:latin typeface="+mn-ea"/>
                <a:cs typeface="Times New Roman" panose="02020603050405020304" pitchFamily="18" charset="0"/>
              </a:rPr>
              <a:t>　</a:t>
            </a:r>
            <a:r>
              <a:rPr lang="ja-JP" altLang="ja-JP" sz="2800" kern="100" dirty="0" smtClean="0">
                <a:latin typeface="+mn-ea"/>
                <a:cs typeface="Times New Roman" panose="02020603050405020304" pitchFamily="18" charset="0"/>
              </a:rPr>
              <a:t>→</a:t>
            </a:r>
            <a:r>
              <a:rPr lang="ja-JP" altLang="ja-JP" sz="2800" kern="100" dirty="0">
                <a:latin typeface="+mn-ea"/>
                <a:cs typeface="Times New Roman" panose="02020603050405020304" pitchFamily="18" charset="0"/>
              </a:rPr>
              <a:t>家族、友人、ご近所さん、ボランティアなど</a:t>
            </a:r>
          </a:p>
          <a:p>
            <a:pPr marL="74160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6</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タイトル 1"/>
          <p:cNvSpPr txBox="1">
            <a:spLocks/>
          </p:cNvSpPr>
          <p:nvPr/>
        </p:nvSpPr>
        <p:spPr>
          <a:xfrm>
            <a:off x="540000" y="540000"/>
            <a:ext cx="8229600" cy="706090"/>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ja-JP" sz="3600" kern="100" dirty="0">
                <a:latin typeface="Century" panose="02040604050505020304" pitchFamily="18" charset="0"/>
                <a:cs typeface="Times New Roman" panose="02020603050405020304" pitchFamily="18" charset="0"/>
              </a:rPr>
              <a:t>２．</a:t>
            </a:r>
            <a:r>
              <a:rPr lang="ja-JP" altLang="en-US" sz="3600" kern="100" dirty="0">
                <a:latin typeface="Century" panose="02040604050505020304" pitchFamily="18" charset="0"/>
                <a:cs typeface="Times New Roman" panose="02020603050405020304" pitchFamily="18" charset="0"/>
              </a:rPr>
              <a:t>精神障害者を取り巻く</a:t>
            </a:r>
            <a:r>
              <a:rPr lang="ja-JP" altLang="ja-JP" sz="3600" kern="100" dirty="0">
                <a:latin typeface="Century" panose="02040604050505020304" pitchFamily="18" charset="0"/>
                <a:cs typeface="Times New Roman" panose="02020603050405020304" pitchFamily="18" charset="0"/>
              </a:rPr>
              <a:t>社会資源</a:t>
            </a:r>
            <a:endParaRPr lang="ja-JP" altLang="en-US" sz="36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5073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739301"/>
          </a:xfrm>
        </p:spPr>
        <p:txBody>
          <a:bodyPr anchor="t" anchorCtr="0">
            <a:normAutofit/>
          </a:bodyPr>
          <a:lstStyle/>
          <a:p>
            <a:pPr algn="l"/>
            <a:r>
              <a:rPr lang="ja-JP" altLang="ja-JP" sz="3600" kern="100" dirty="0" smtClean="0">
                <a:latin typeface="Century" panose="02040604050505020304" pitchFamily="18" charset="0"/>
                <a:cs typeface="Times New Roman" panose="02020603050405020304" pitchFamily="18" charset="0"/>
              </a:rPr>
              <a:t>２．</a:t>
            </a:r>
            <a:r>
              <a:rPr lang="ja-JP" altLang="en-US" sz="3600" kern="100" dirty="0">
                <a:latin typeface="Century" panose="02040604050505020304" pitchFamily="18" charset="0"/>
                <a:cs typeface="Times New Roman" panose="02020603050405020304" pitchFamily="18" charset="0"/>
              </a:rPr>
              <a:t>精神障害者を取り巻く</a:t>
            </a:r>
            <a:r>
              <a:rPr lang="ja-JP" altLang="ja-JP" sz="3600" kern="100" dirty="0">
                <a:latin typeface="Century" panose="02040604050505020304" pitchFamily="18" charset="0"/>
                <a:cs typeface="Times New Roman" panose="02020603050405020304" pitchFamily="18" charset="0"/>
              </a:rPr>
              <a:t>社会資源</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440000"/>
            <a:ext cx="8229600" cy="4525963"/>
          </a:xfrm>
        </p:spPr>
        <p:txBody>
          <a:bodyPr>
            <a:norm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（２）相談の</a:t>
            </a:r>
            <a:r>
              <a:rPr lang="ja-JP" altLang="ja-JP" kern="100" dirty="0" smtClean="0">
                <a:latin typeface="Century" panose="02040604050505020304" pitchFamily="18" charset="0"/>
                <a:cs typeface="Times New Roman" panose="02020603050405020304" pitchFamily="18" charset="0"/>
              </a:rPr>
              <a:t>場</a:t>
            </a:r>
            <a:endPar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Bef>
                <a:spcPts val="2400"/>
              </a:spcBef>
              <a:spcAft>
                <a:spcPts val="0"/>
              </a:spcAft>
            </a:pPr>
            <a:r>
              <a:rPr lang="ja-JP" altLang="en-US" sz="2800" kern="100" dirty="0" smtClean="0">
                <a:latin typeface="Century" panose="02040604050505020304" pitchFamily="18" charset="0"/>
                <a:cs typeface="Times New Roman" panose="02020603050405020304" pitchFamily="18" charset="0"/>
              </a:rPr>
              <a:t>相談支援事業所</a:t>
            </a:r>
            <a:endParaRPr lang="en-US" altLang="ja-JP" sz="2800" kern="100" dirty="0" smtClean="0">
              <a:latin typeface="Century" panose="02040604050505020304" pitchFamily="18" charset="0"/>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市町村</a:t>
            </a:r>
            <a:r>
              <a:rPr lang="ja-JP" altLang="ja-JP" sz="2800" kern="100" dirty="0">
                <a:latin typeface="Century" panose="02040604050505020304" pitchFamily="18" charset="0"/>
                <a:cs typeface="Times New Roman" panose="02020603050405020304" pitchFamily="18" charset="0"/>
              </a:rPr>
              <a:t>障害福祉課</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保健所</a:t>
            </a:r>
            <a:endParaRPr lang="en-US" altLang="ja-JP" sz="2800" kern="100" dirty="0" smtClean="0">
              <a:latin typeface="Century" panose="02040604050505020304" pitchFamily="18" charset="0"/>
              <a:cs typeface="Times New Roman" panose="02020603050405020304" pitchFamily="18" charset="0"/>
            </a:endParaRPr>
          </a:p>
          <a:p>
            <a:pPr marL="741600" algn="just">
              <a:lnSpc>
                <a:spcPts val="3800"/>
              </a:lnSpc>
              <a:spcAft>
                <a:spcPts val="0"/>
              </a:spcAft>
            </a:pPr>
            <a:r>
              <a:rPr lang="ja-JP" altLang="en-US" sz="28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精神科の医療相談室</a:t>
            </a:r>
            <a:endParaRPr lang="en-US" altLang="ja-JP" sz="2800" kern="100" dirty="0" smtClean="0">
              <a:latin typeface="Century" panose="02040604050505020304" pitchFamily="18" charset="0"/>
              <a:cs typeface="Times New Roman" panose="02020603050405020304" pitchFamily="18" charset="0"/>
            </a:endParaRPr>
          </a:p>
          <a:p>
            <a:pPr marL="741600" algn="just">
              <a:lnSpc>
                <a:spcPts val="3800"/>
              </a:lnSpc>
              <a:spcAft>
                <a:spcPts val="0"/>
              </a:spcAft>
            </a:pPr>
            <a:r>
              <a:rPr lang="ja-JP" altLang="en-US" sz="2800" kern="100" dirty="0" smtClean="0">
                <a:latin typeface="Century" panose="02040604050505020304" pitchFamily="18" charset="0"/>
                <a:cs typeface="Times New Roman" panose="02020603050405020304" pitchFamily="18" charset="0"/>
              </a:rPr>
              <a:t>精神科救急システム</a:t>
            </a:r>
            <a:r>
              <a:rPr lang="ja-JP" altLang="ja-JP" sz="2800" kern="100" dirty="0">
                <a:latin typeface="Century" panose="02040604050505020304" pitchFamily="18" charset="0"/>
                <a:cs typeface="Times New Roman" panose="02020603050405020304" pitchFamily="18" charset="0"/>
              </a:rPr>
              <a:t>　</a:t>
            </a:r>
            <a:endParaRPr lang="en-US" altLang="ja-JP" sz="2800" kern="100" dirty="0" smtClean="0">
              <a:latin typeface="Century" panose="02040604050505020304" pitchFamily="18" charset="0"/>
              <a:cs typeface="Times New Roman" panose="02020603050405020304" pitchFamily="18" charset="0"/>
            </a:endParaRPr>
          </a:p>
          <a:p>
            <a:pPr marL="0" indent="0" algn="just">
              <a:lnSpc>
                <a:spcPts val="3800"/>
              </a:lnSpc>
              <a:spcAft>
                <a:spcPts val="0"/>
              </a:spcAft>
              <a:buNone/>
            </a:pPr>
            <a:r>
              <a:rPr lang="ja-JP" altLang="en-US" sz="2800" kern="100" dirty="0">
                <a:latin typeface="Century" panose="02040604050505020304" pitchFamily="18" charset="0"/>
                <a:cs typeface="Times New Roman" panose="02020603050405020304" pitchFamily="18" charset="0"/>
              </a:rPr>
              <a:t>　</a:t>
            </a:r>
            <a:r>
              <a:rPr lang="ja-JP" altLang="en-US" sz="2800" kern="100" dirty="0" smtClean="0">
                <a:latin typeface="Century" panose="02040604050505020304" pitchFamily="18" charset="0"/>
                <a:cs typeface="Times New Roman" panose="02020603050405020304" pitchFamily="18" charset="0"/>
              </a:rPr>
              <a:t>　　　　</a:t>
            </a:r>
            <a:r>
              <a:rPr lang="ja-JP" altLang="ja-JP" sz="2800" kern="100" dirty="0">
                <a:latin typeface="Century" panose="02040604050505020304" pitchFamily="18" charset="0"/>
                <a:cs typeface="Times New Roman" panose="02020603050405020304" pitchFamily="18" charset="0"/>
              </a:rPr>
              <a:t>　　　　　　　　　　　　</a:t>
            </a:r>
            <a:r>
              <a:rPr lang="ja-JP" altLang="ja-JP" sz="2800" kern="100" dirty="0" smtClean="0">
                <a:latin typeface="Century" panose="02040604050505020304" pitchFamily="18" charset="0"/>
                <a:cs typeface="Times New Roman" panose="02020603050405020304" pitchFamily="18" charset="0"/>
              </a:rPr>
              <a:t>等</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7</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pic>
        <p:nvPicPr>
          <p:cNvPr id="7170" name="Picture 2" descr="ハローワークのイラスト「係員と面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188" y="2780927"/>
            <a:ext cx="2592287" cy="259228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64269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648072"/>
          </a:xfrm>
        </p:spPr>
        <p:txBody>
          <a:bodyPr anchor="t" anchorCtr="0">
            <a:normAutofit/>
          </a:bodyPr>
          <a:lstStyle/>
          <a:p>
            <a:pPr algn="l"/>
            <a:r>
              <a:rPr lang="ja-JP" altLang="ja-JP" sz="3600" kern="100" dirty="0" smtClean="0">
                <a:latin typeface="Century" panose="02040604050505020304" pitchFamily="18" charset="0"/>
                <a:cs typeface="Times New Roman" panose="02020603050405020304" pitchFamily="18" charset="0"/>
              </a:rPr>
              <a:t>２．</a:t>
            </a:r>
            <a:r>
              <a:rPr lang="ja-JP" altLang="en-US" sz="3600" kern="100" dirty="0">
                <a:latin typeface="Century" panose="02040604050505020304" pitchFamily="18" charset="0"/>
                <a:cs typeface="Times New Roman" panose="02020603050405020304" pitchFamily="18" charset="0"/>
              </a:rPr>
              <a:t>精神障害者を取り巻く</a:t>
            </a:r>
            <a:r>
              <a:rPr lang="ja-JP" altLang="ja-JP" sz="3600" kern="100" dirty="0">
                <a:latin typeface="Century" panose="02040604050505020304" pitchFamily="18" charset="0"/>
                <a:cs typeface="Times New Roman" panose="02020603050405020304" pitchFamily="18" charset="0"/>
              </a:rPr>
              <a:t>社会資源</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8</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440000"/>
            <a:ext cx="8229600" cy="4797312"/>
          </a:xfrm>
        </p:spPr>
        <p:txBody>
          <a:bodyPr>
            <a:no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（３）日中活動の場の支援（働く場、交流の場</a:t>
            </a:r>
            <a:r>
              <a:rPr lang="ja-JP" altLang="ja-JP" kern="100" dirty="0" smtClean="0">
                <a:latin typeface="Century" panose="02040604050505020304" pitchFamily="18" charset="0"/>
                <a:cs typeface="Times New Roman" panose="02020603050405020304" pitchFamily="18" charset="0"/>
              </a:rPr>
              <a:t>）</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Bef>
                <a:spcPts val="2400"/>
              </a:spcBef>
              <a:spcAft>
                <a:spcPts val="0"/>
              </a:spcAft>
            </a:pPr>
            <a:r>
              <a:rPr lang="ja-JP" altLang="ja-JP" sz="2800" kern="100" dirty="0" smtClean="0">
                <a:latin typeface="Century" panose="02040604050505020304" pitchFamily="18" charset="0"/>
                <a:cs typeface="Times New Roman" panose="02020603050405020304" pitchFamily="18" charset="0"/>
              </a:rPr>
              <a:t>就労</a:t>
            </a:r>
            <a:r>
              <a:rPr lang="ja-JP" altLang="ja-JP" sz="2800" kern="100" dirty="0">
                <a:latin typeface="Century" panose="02040604050505020304" pitchFamily="18" charset="0"/>
                <a:cs typeface="Times New Roman" panose="02020603050405020304" pitchFamily="18" charset="0"/>
              </a:rPr>
              <a:t>移行事業</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就労</a:t>
            </a:r>
            <a:r>
              <a:rPr lang="ja-JP" altLang="ja-JP" sz="2800" kern="100" dirty="0">
                <a:latin typeface="Century" panose="02040604050505020304" pitchFamily="18" charset="0"/>
                <a:cs typeface="Times New Roman" panose="02020603050405020304" pitchFamily="18" charset="0"/>
              </a:rPr>
              <a:t>継続事業（</a:t>
            </a:r>
            <a:r>
              <a:rPr lang="en-US" altLang="ja-JP"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2800" kern="100" dirty="0">
                <a:latin typeface="Century" panose="02040604050505020304" pitchFamily="18" charset="0"/>
                <a:cs typeface="Times New Roman" panose="02020603050405020304" pitchFamily="18" charset="0"/>
              </a:rPr>
              <a:t>型、</a:t>
            </a:r>
            <a:r>
              <a:rPr lang="en-US" altLang="ja-JP"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B</a:t>
            </a:r>
            <a:r>
              <a:rPr lang="ja-JP" altLang="ja-JP" sz="2800" kern="100" dirty="0">
                <a:latin typeface="Century" panose="02040604050505020304" pitchFamily="18" charset="0"/>
                <a:cs typeface="Times New Roman" panose="02020603050405020304" pitchFamily="18" charset="0"/>
              </a:rPr>
              <a:t>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自立</a:t>
            </a:r>
            <a:r>
              <a:rPr lang="ja-JP" altLang="ja-JP" sz="2800" kern="100" dirty="0">
                <a:latin typeface="Century" panose="02040604050505020304" pitchFamily="18" charset="0"/>
                <a:cs typeface="Times New Roman" panose="02020603050405020304" pitchFamily="18" charset="0"/>
              </a:rPr>
              <a:t>訓練事業</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生活</a:t>
            </a:r>
            <a:r>
              <a:rPr lang="ja-JP" altLang="ja-JP" sz="2800" kern="100" dirty="0">
                <a:latin typeface="Century" panose="02040604050505020304" pitchFamily="18" charset="0"/>
                <a:cs typeface="Times New Roman" panose="02020603050405020304" pitchFamily="18" charset="0"/>
              </a:rPr>
              <a:t>介護</a:t>
            </a:r>
            <a:r>
              <a:rPr lang="ja-JP" altLang="ja-JP" sz="2800" kern="100" dirty="0" smtClean="0">
                <a:latin typeface="Century" panose="02040604050505020304" pitchFamily="18" charset="0"/>
                <a:cs typeface="Times New Roman" panose="02020603050405020304" pitchFamily="18" charset="0"/>
              </a:rPr>
              <a:t>事業</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地域</a:t>
            </a:r>
            <a:r>
              <a:rPr lang="ja-JP" altLang="ja-JP" sz="2800" kern="100" dirty="0">
                <a:latin typeface="Century" panose="02040604050505020304" pitchFamily="18" charset="0"/>
                <a:cs typeface="Times New Roman" panose="02020603050405020304" pitchFamily="18" charset="0"/>
              </a:rPr>
              <a:t>活動支援</a:t>
            </a:r>
            <a:r>
              <a:rPr lang="ja-JP" altLang="ja-JP" sz="2800" kern="100" dirty="0" smtClean="0">
                <a:latin typeface="Century" panose="02040604050505020304" pitchFamily="18" charset="0"/>
                <a:cs typeface="Times New Roman" panose="02020603050405020304" pitchFamily="18" charset="0"/>
              </a:rPr>
              <a:t>センター</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en-US" sz="2800" kern="100" dirty="0">
                <a:latin typeface="Century" panose="02040604050505020304" pitchFamily="18" charset="0"/>
                <a:cs typeface="Times New Roman" panose="02020603050405020304" pitchFamily="18" charset="0"/>
              </a:rPr>
              <a:t>精神科</a:t>
            </a:r>
            <a:r>
              <a:rPr lang="ja-JP" altLang="ja-JP" sz="2800" kern="100" dirty="0" smtClean="0">
                <a:latin typeface="Century" panose="02040604050505020304" pitchFamily="18" charset="0"/>
                <a:cs typeface="Times New Roman" panose="02020603050405020304" pitchFamily="18" charset="0"/>
              </a:rPr>
              <a:t>デイケア</a:t>
            </a:r>
            <a:r>
              <a:rPr lang="ja-JP" altLang="en-US" sz="2800" kern="100" dirty="0" smtClean="0">
                <a:latin typeface="Century" panose="02040604050505020304" pitchFamily="18" charset="0"/>
                <a:cs typeface="Times New Roman" panose="02020603050405020304" pitchFamily="18" charset="0"/>
              </a:rPr>
              <a:t>　　　</a:t>
            </a:r>
            <a:endParaRPr lang="en-US" altLang="ja-JP" sz="2800" kern="100" dirty="0" smtClean="0">
              <a:latin typeface="Century" panose="02040604050505020304" pitchFamily="18" charset="0"/>
              <a:cs typeface="Times New Roman" panose="02020603050405020304" pitchFamily="18" charset="0"/>
            </a:endParaRPr>
          </a:p>
          <a:p>
            <a:pPr marL="398700" indent="0" algn="just">
              <a:lnSpc>
                <a:spcPts val="3800"/>
              </a:lnSpc>
              <a:spcAft>
                <a:spcPts val="0"/>
              </a:spcAft>
              <a:buNone/>
            </a:pPr>
            <a:r>
              <a:rPr lang="ja-JP" altLang="en-US" sz="2800" kern="100" dirty="0">
                <a:latin typeface="Century" panose="02040604050505020304" pitchFamily="18" charset="0"/>
                <a:cs typeface="Times New Roman" panose="02020603050405020304" pitchFamily="18" charset="0"/>
              </a:rPr>
              <a:t>　</a:t>
            </a:r>
            <a:r>
              <a:rPr lang="ja-JP" altLang="en-US" sz="2800" kern="100" dirty="0" smtClean="0">
                <a:latin typeface="Century" panose="02040604050505020304" pitchFamily="18" charset="0"/>
                <a:cs typeface="Times New Roman" panose="02020603050405020304" pitchFamily="18" charset="0"/>
              </a:rPr>
              <a:t>　　　　　　　　　　　　　等</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078" name="Picture 6" descr="ポスティング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019" y="3573016"/>
            <a:ext cx="2004665" cy="20046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70466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586605"/>
          </a:xfrm>
        </p:spPr>
        <p:txBody>
          <a:bodyPr anchor="t" anchorCtr="0">
            <a:noAutofit/>
          </a:bodyPr>
          <a:lstStyle/>
          <a:p>
            <a:pPr algn="l"/>
            <a:r>
              <a:rPr lang="ja-JP" altLang="ja-JP" sz="3600" kern="100" dirty="0" smtClean="0">
                <a:latin typeface="Century" panose="02040604050505020304" pitchFamily="18" charset="0"/>
                <a:cs typeface="Times New Roman" panose="02020603050405020304" pitchFamily="18" charset="0"/>
              </a:rPr>
              <a:t>２．</a:t>
            </a:r>
            <a:r>
              <a:rPr lang="ja-JP" altLang="en-US" sz="3600" kern="100" dirty="0">
                <a:latin typeface="Century" panose="02040604050505020304" pitchFamily="18" charset="0"/>
                <a:cs typeface="Times New Roman" panose="02020603050405020304" pitchFamily="18" charset="0"/>
              </a:rPr>
              <a:t>精神障害者を取り巻く</a:t>
            </a:r>
            <a:r>
              <a:rPr lang="ja-JP" altLang="ja-JP" sz="3600" kern="100" dirty="0">
                <a:latin typeface="Century" panose="02040604050505020304" pitchFamily="18" charset="0"/>
                <a:cs typeface="Times New Roman" panose="02020603050405020304" pitchFamily="18" charset="0"/>
              </a:rPr>
              <a:t>社会資源</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540000" y="1440000"/>
            <a:ext cx="8229600" cy="4525963"/>
          </a:xfrm>
        </p:spPr>
        <p:txBody>
          <a:bodyPr>
            <a:normAutofit/>
          </a:bodyPr>
          <a:lstStyle/>
          <a:p>
            <a:pPr marL="0" indent="0" algn="just">
              <a:spcAft>
                <a:spcPts val="0"/>
              </a:spcAft>
              <a:buNone/>
            </a:pPr>
            <a:r>
              <a:rPr lang="ja-JP" altLang="ja-JP" kern="100" dirty="0">
                <a:latin typeface="Century" panose="02040604050505020304" pitchFamily="18" charset="0"/>
                <a:cs typeface="Times New Roman" panose="02020603050405020304" pitchFamily="18" charset="0"/>
              </a:rPr>
              <a:t>（４）生活の場の</a:t>
            </a:r>
            <a:r>
              <a:rPr lang="ja-JP" altLang="ja-JP" kern="100" dirty="0" smtClean="0">
                <a:latin typeface="Century" panose="02040604050505020304" pitchFamily="18" charset="0"/>
                <a:cs typeface="Times New Roman" panose="02020603050405020304" pitchFamily="18" charset="0"/>
              </a:rPr>
              <a:t>支援</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Bef>
                <a:spcPts val="2400"/>
              </a:spcBef>
              <a:spcAft>
                <a:spcPts val="0"/>
              </a:spcAft>
            </a:pPr>
            <a:r>
              <a:rPr lang="ja-JP" altLang="ja-JP" sz="2800" kern="100" dirty="0" smtClean="0">
                <a:latin typeface="Century" panose="02040604050505020304" pitchFamily="18" charset="0"/>
                <a:cs typeface="Times New Roman" panose="02020603050405020304" pitchFamily="18" charset="0"/>
              </a:rPr>
              <a:t>ホームヘルプ</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訪問</a:t>
            </a:r>
            <a:r>
              <a:rPr lang="ja-JP" altLang="ja-JP" sz="2800" kern="100" dirty="0">
                <a:latin typeface="Century" panose="02040604050505020304" pitchFamily="18" charset="0"/>
                <a:cs typeface="Times New Roman" panose="02020603050405020304" pitchFamily="18" charset="0"/>
              </a:rPr>
              <a:t>看護</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グループホーム</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algn="just">
              <a:lnSpc>
                <a:spcPts val="3800"/>
              </a:lnSpc>
              <a:spcAft>
                <a:spcPts val="0"/>
              </a:spcAft>
            </a:pPr>
            <a:r>
              <a:rPr lang="ja-JP" altLang="ja-JP" sz="2800" kern="100" dirty="0" smtClean="0">
                <a:latin typeface="Century" panose="02040604050505020304" pitchFamily="18" charset="0"/>
                <a:cs typeface="Times New Roman" panose="02020603050405020304" pitchFamily="18" charset="0"/>
              </a:rPr>
              <a:t>ショートステイ</a:t>
            </a:r>
            <a:endParaRPr lang="en-US" altLang="ja-JP" sz="2800" kern="100" dirty="0" smtClean="0">
              <a:latin typeface="Century" panose="02040604050505020304" pitchFamily="18" charset="0"/>
              <a:cs typeface="Times New Roman" panose="02020603050405020304" pitchFamily="18" charset="0"/>
            </a:endParaRPr>
          </a:p>
          <a:p>
            <a:pPr marL="741600" algn="just">
              <a:lnSpc>
                <a:spcPts val="3800"/>
              </a:lnSpc>
              <a:spcAft>
                <a:spcPts val="0"/>
              </a:spcAft>
            </a:pPr>
            <a:r>
              <a:rPr lang="ja-JP" altLang="en-US" sz="2800" kern="100" dirty="0" smtClean="0">
                <a:latin typeface="Century" panose="02040604050505020304" pitchFamily="18" charset="0"/>
                <a:cs typeface="Times New Roman" panose="02020603050405020304" pitchFamily="18" charset="0"/>
              </a:rPr>
              <a:t>介護保険施設</a:t>
            </a:r>
            <a:endParaRPr lang="en-US" altLang="ja-JP" sz="2800" kern="100" dirty="0" smtClean="0">
              <a:latin typeface="Century" panose="02040604050505020304" pitchFamily="18" charset="0"/>
              <a:cs typeface="Times New Roman" panose="02020603050405020304" pitchFamily="18" charset="0"/>
            </a:endParaRPr>
          </a:p>
          <a:p>
            <a:pPr marL="741600" indent="0" algn="just">
              <a:lnSpc>
                <a:spcPts val="3800"/>
              </a:lnSpc>
              <a:spcAft>
                <a:spcPts val="0"/>
              </a:spcAft>
              <a:buNone/>
            </a:pPr>
            <a:r>
              <a:rPr lang="ja-JP" altLang="en-US" sz="2800" kern="100" dirty="0">
                <a:latin typeface="Century" panose="02040604050505020304" pitchFamily="18" charset="0"/>
                <a:cs typeface="Times New Roman" panose="02020603050405020304" pitchFamily="18" charset="0"/>
              </a:rPr>
              <a:t>　</a:t>
            </a:r>
            <a:r>
              <a:rPr lang="ja-JP" altLang="en-US" sz="2800" kern="100" dirty="0" smtClean="0">
                <a:latin typeface="Century" panose="02040604050505020304" pitchFamily="18" charset="0"/>
                <a:cs typeface="Times New Roman" panose="02020603050405020304" pitchFamily="18" charset="0"/>
              </a:rPr>
              <a:t>　　　　　　　　　　等</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74160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9</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389" y="2299712"/>
            <a:ext cx="2413622" cy="2806537"/>
          </a:xfrm>
          <a:prstGeom prst="rect">
            <a:avLst/>
          </a:prstGeom>
        </p:spPr>
      </p:pic>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941025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99FF"/>
        </a:solidFill>
        <a:ln w="38100" cmpd="dbl">
          <a:solidFill>
            <a:srgbClr val="000000"/>
          </a:solidFill>
          <a:miter lim="800000"/>
          <a:headEnd/>
          <a:tailEnd/>
        </a:ln>
      </a:spPr>
      <a:bodyPr lIns="84416" tIns="42210" rIns="84416" bIns="42210" anchor="ctr"/>
      <a:lstStyle>
        <a:defPPr eaLnBrk="0" hangingPunct="0">
          <a:defRPr kumimoji="0" sz="1293" b="1" dirty="0">
            <a:solidFill>
              <a:srgbClr val="000000"/>
            </a:solidFill>
            <a:latin typeface="Century" pitchFamily="18" charset="0"/>
            <a:ea typeface="ＤＨＰ特太ゴシック体" pitchFamily="2"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サーマル</Template>
  <TotalTime>1172</TotalTime>
  <Words>2317</Words>
  <Application>Microsoft Office PowerPoint</Application>
  <PresentationFormat>画面に合わせる (4:3)</PresentationFormat>
  <Paragraphs>402</Paragraphs>
  <Slides>33</Slides>
  <Notes>12</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Office ​​テーマ</vt:lpstr>
      <vt:lpstr>PowerPoint プレゼンテーション</vt:lpstr>
      <vt:lpstr>１．関係機関との連携について</vt:lpstr>
      <vt:lpstr>１．関係機関との連携について</vt:lpstr>
      <vt:lpstr>１．関係機関との連携について</vt:lpstr>
      <vt:lpstr>１．関係機関との連携について</vt:lpstr>
      <vt:lpstr>PowerPoint プレゼンテーション</vt:lpstr>
      <vt:lpstr>２．精神障害者を取り巻く社会資源</vt:lpstr>
      <vt:lpstr>２．精神障害者を取り巻く社会資源</vt:lpstr>
      <vt:lpstr>２．精神障害者を取り巻く社会資源</vt:lpstr>
      <vt:lpstr>精神障害者を取り巻くフォーマルな社会資源</vt:lpstr>
      <vt:lpstr>障害のある人が普通に暮らせる地域づくり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例えばこんなこと・・・</vt:lpstr>
      <vt:lpstr>例えばこんなこと・・・</vt:lpstr>
      <vt:lpstr>４．連携を図る上で大切なこと</vt:lpstr>
      <vt:lpstr>４．連携を図る上で大切なこと</vt:lpstr>
      <vt:lpstr>４．連携を図る上で大切なこと</vt:lpstr>
      <vt:lpstr>連 携 と は</vt:lpstr>
      <vt:lpstr>連携をさらにすすめるために</vt:lpstr>
      <vt:lpstr>PowerPoint プレゼンテーション</vt:lpstr>
      <vt:lpstr>薬の副作用への対応</vt:lpstr>
      <vt:lpstr>医療機関との連携をすすめるために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Ⅰ　タイトル</dc:title>
  <dc:creator>Kyomi</dc:creator>
  <cp:lastModifiedBy>yoda</cp:lastModifiedBy>
  <cp:revision>135</cp:revision>
  <cp:lastPrinted>2016-03-01T00:21:58Z</cp:lastPrinted>
  <dcterms:created xsi:type="dcterms:W3CDTF">2015-11-15T16:03:49Z</dcterms:created>
  <dcterms:modified xsi:type="dcterms:W3CDTF">2018-07-18T09:30:52Z</dcterms:modified>
</cp:coreProperties>
</file>